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618" r:id="rId5"/>
    <p:sldId id="2142533069" r:id="rId6"/>
    <p:sldId id="2142533102" r:id="rId7"/>
    <p:sldId id="2142533070" r:id="rId8"/>
    <p:sldId id="2142533073" r:id="rId9"/>
    <p:sldId id="2142533076" r:id="rId10"/>
    <p:sldId id="2142533079" r:id="rId11"/>
    <p:sldId id="2142533075" r:id="rId12"/>
    <p:sldId id="2142533094" r:id="rId13"/>
    <p:sldId id="2142533088" r:id="rId14"/>
    <p:sldId id="2142533089" r:id="rId15"/>
    <p:sldId id="2142533090" r:id="rId16"/>
    <p:sldId id="2142533091" r:id="rId17"/>
    <p:sldId id="2142533092" r:id="rId18"/>
    <p:sldId id="2142533093" r:id="rId19"/>
    <p:sldId id="2142533095" r:id="rId20"/>
    <p:sldId id="2142533077" r:id="rId21"/>
    <p:sldId id="2142533081" r:id="rId22"/>
    <p:sldId id="2142533083" r:id="rId23"/>
    <p:sldId id="2142533082" r:id="rId24"/>
    <p:sldId id="2142533071" r:id="rId25"/>
    <p:sldId id="2142533078" r:id="rId26"/>
    <p:sldId id="2142533080" r:id="rId27"/>
    <p:sldId id="2142533086" r:id="rId28"/>
    <p:sldId id="2142533085" r:id="rId29"/>
    <p:sldId id="2142533084" r:id="rId30"/>
    <p:sldId id="2142533098" r:id="rId31"/>
    <p:sldId id="2142533087" r:id="rId32"/>
    <p:sldId id="2142533096" r:id="rId33"/>
    <p:sldId id="2142533097" r:id="rId34"/>
    <p:sldId id="2142533099" r:id="rId35"/>
    <p:sldId id="2142533100" r:id="rId36"/>
    <p:sldId id="2142533101" r:id="rId37"/>
    <p:sldId id="214253310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ntza, Rahel" initials="HR" lastIdx="7" clrIdx="0">
    <p:extLst>
      <p:ext uri="{19B8F6BF-5375-455C-9EA6-DF929625EA0E}">
        <p15:presenceInfo xmlns:p15="http://schemas.microsoft.com/office/powerpoint/2012/main" userId="S::rhintza@deloitte.com::2131a14d-2cfb-48fd-913b-d216e69e6c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6A0"/>
    <a:srgbClr val="FFFFFF"/>
    <a:srgbClr val="00B0F0"/>
    <a:srgbClr val="E5232E"/>
    <a:srgbClr val="FFC000"/>
    <a:srgbClr val="00000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89" autoAdjust="0"/>
    <p:restoredTop sz="94660"/>
  </p:normalViewPr>
  <p:slideViewPr>
    <p:cSldViewPr snapToGrid="0">
      <p:cViewPr varScale="1">
        <p:scale>
          <a:sx n="146" d="100"/>
          <a:sy n="146" d="100"/>
        </p:scale>
        <p:origin x="112"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3CCA-01B0-4B14-8C7F-EAAF23B484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49A7BD-E160-4460-A707-10E6944E4C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014E20-3778-4361-97C2-DE929CC03510}"/>
              </a:ext>
            </a:extLst>
          </p:cNvPr>
          <p:cNvSpPr>
            <a:spLocks noGrp="1"/>
          </p:cNvSpPr>
          <p:nvPr>
            <p:ph type="dt" sz="half" idx="10"/>
          </p:nvPr>
        </p:nvSpPr>
        <p:spPr/>
        <p:txBody>
          <a:bodyPr/>
          <a:lstStyle/>
          <a:p>
            <a:fld id="{D96FC0AA-A302-41D9-9B8E-02E7AD19EDB9}" type="datetimeFigureOut">
              <a:rPr lang="en-US" smtClean="0"/>
              <a:t>8/14/2023</a:t>
            </a:fld>
            <a:endParaRPr lang="en-US"/>
          </a:p>
        </p:txBody>
      </p:sp>
      <p:sp>
        <p:nvSpPr>
          <p:cNvPr id="5" name="Footer Placeholder 4">
            <a:extLst>
              <a:ext uri="{FF2B5EF4-FFF2-40B4-BE49-F238E27FC236}">
                <a16:creationId xmlns:a16="http://schemas.microsoft.com/office/drawing/2014/main" id="{C1F5CD01-70A9-438E-963F-5BC23E06C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5FB36-D0A8-4821-B94B-24C01564870A}"/>
              </a:ext>
            </a:extLst>
          </p:cNvPr>
          <p:cNvSpPr>
            <a:spLocks noGrp="1"/>
          </p:cNvSpPr>
          <p:nvPr>
            <p:ph type="sldNum" sz="quarter" idx="12"/>
          </p:nvPr>
        </p:nvSpPr>
        <p:spPr/>
        <p:txBody>
          <a:bodyPr/>
          <a:lstStyle/>
          <a:p>
            <a:fld id="{41AE8840-8390-4522-892A-1D0F7B3A561D}" type="slidenum">
              <a:rPr lang="en-US" smtClean="0"/>
              <a:t>‹#›</a:t>
            </a:fld>
            <a:endParaRPr lang="en-US"/>
          </a:p>
        </p:txBody>
      </p:sp>
    </p:spTree>
    <p:extLst>
      <p:ext uri="{BB962C8B-B14F-4D97-AF65-F5344CB8AC3E}">
        <p14:creationId xmlns:p14="http://schemas.microsoft.com/office/powerpoint/2010/main" val="26098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3601-B3E9-4EEB-AEA9-30D10ECF6B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181054-B875-4014-8420-F7AA7359B4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63D3A6-DEE5-4F12-8F44-C488529303B2}"/>
              </a:ext>
            </a:extLst>
          </p:cNvPr>
          <p:cNvSpPr>
            <a:spLocks noGrp="1"/>
          </p:cNvSpPr>
          <p:nvPr>
            <p:ph type="dt" sz="half" idx="10"/>
          </p:nvPr>
        </p:nvSpPr>
        <p:spPr/>
        <p:txBody>
          <a:bodyPr/>
          <a:lstStyle/>
          <a:p>
            <a:fld id="{D96FC0AA-A302-41D9-9B8E-02E7AD19EDB9}" type="datetimeFigureOut">
              <a:rPr lang="en-US" smtClean="0"/>
              <a:t>8/14/2023</a:t>
            </a:fld>
            <a:endParaRPr lang="en-US"/>
          </a:p>
        </p:txBody>
      </p:sp>
      <p:sp>
        <p:nvSpPr>
          <p:cNvPr id="5" name="Footer Placeholder 4">
            <a:extLst>
              <a:ext uri="{FF2B5EF4-FFF2-40B4-BE49-F238E27FC236}">
                <a16:creationId xmlns:a16="http://schemas.microsoft.com/office/drawing/2014/main" id="{D1B01474-BF12-4514-9CD3-A8E1E1C77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F7A8F-4086-4333-A8C5-301A518F50A1}"/>
              </a:ext>
            </a:extLst>
          </p:cNvPr>
          <p:cNvSpPr>
            <a:spLocks noGrp="1"/>
          </p:cNvSpPr>
          <p:nvPr>
            <p:ph type="sldNum" sz="quarter" idx="12"/>
          </p:nvPr>
        </p:nvSpPr>
        <p:spPr/>
        <p:txBody>
          <a:bodyPr/>
          <a:lstStyle/>
          <a:p>
            <a:fld id="{41AE8840-8390-4522-892A-1D0F7B3A561D}" type="slidenum">
              <a:rPr lang="en-US" smtClean="0"/>
              <a:t>‹#›</a:t>
            </a:fld>
            <a:endParaRPr lang="en-US"/>
          </a:p>
        </p:txBody>
      </p:sp>
    </p:spTree>
    <p:extLst>
      <p:ext uri="{BB962C8B-B14F-4D97-AF65-F5344CB8AC3E}">
        <p14:creationId xmlns:p14="http://schemas.microsoft.com/office/powerpoint/2010/main" val="415147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CA17AE-3208-43B2-B41B-1E22C90FDB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529850-B3F0-4412-812A-308D16F2DD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52C9ED-B284-45AB-99D7-DC562BC34DCA}"/>
              </a:ext>
            </a:extLst>
          </p:cNvPr>
          <p:cNvSpPr>
            <a:spLocks noGrp="1"/>
          </p:cNvSpPr>
          <p:nvPr>
            <p:ph type="dt" sz="half" idx="10"/>
          </p:nvPr>
        </p:nvSpPr>
        <p:spPr/>
        <p:txBody>
          <a:bodyPr/>
          <a:lstStyle/>
          <a:p>
            <a:fld id="{D96FC0AA-A302-41D9-9B8E-02E7AD19EDB9}" type="datetimeFigureOut">
              <a:rPr lang="en-US" smtClean="0"/>
              <a:t>8/14/2023</a:t>
            </a:fld>
            <a:endParaRPr lang="en-US"/>
          </a:p>
        </p:txBody>
      </p:sp>
      <p:sp>
        <p:nvSpPr>
          <p:cNvPr id="5" name="Footer Placeholder 4">
            <a:extLst>
              <a:ext uri="{FF2B5EF4-FFF2-40B4-BE49-F238E27FC236}">
                <a16:creationId xmlns:a16="http://schemas.microsoft.com/office/drawing/2014/main" id="{08FB3949-AC92-461E-AD29-B88529DFF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6D9B3-46BA-4A48-A083-33D4AE8556F7}"/>
              </a:ext>
            </a:extLst>
          </p:cNvPr>
          <p:cNvSpPr>
            <a:spLocks noGrp="1"/>
          </p:cNvSpPr>
          <p:nvPr>
            <p:ph type="sldNum" sz="quarter" idx="12"/>
          </p:nvPr>
        </p:nvSpPr>
        <p:spPr/>
        <p:txBody>
          <a:bodyPr/>
          <a:lstStyle/>
          <a:p>
            <a:fld id="{41AE8840-8390-4522-892A-1D0F7B3A561D}" type="slidenum">
              <a:rPr lang="en-US" smtClean="0"/>
              <a:t>‹#›</a:t>
            </a:fld>
            <a:endParaRPr lang="en-US"/>
          </a:p>
        </p:txBody>
      </p:sp>
    </p:spTree>
    <p:extLst>
      <p:ext uri="{BB962C8B-B14F-4D97-AF65-F5344CB8AC3E}">
        <p14:creationId xmlns:p14="http://schemas.microsoft.com/office/powerpoint/2010/main" val="136640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760EDA-E619-4C78-842D-D3B6B80BC045}"/>
              </a:ext>
            </a:extLst>
          </p:cNvPr>
          <p:cNvSpPr/>
          <p:nvPr userDrawn="1"/>
        </p:nvSpPr>
        <p:spPr>
          <a:xfrm>
            <a:off x="7402" y="6149853"/>
            <a:ext cx="12192000" cy="7101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2" name="Title 1"/>
          <p:cNvSpPr>
            <a:spLocks noGrp="1"/>
          </p:cNvSpPr>
          <p:nvPr>
            <p:ph type="title"/>
          </p:nvPr>
        </p:nvSpPr>
        <p:spPr/>
        <p:txBody>
          <a:bodyPr>
            <a:normAutofit/>
          </a:bodyPr>
          <a:lstStyle>
            <a:lvl1pPr>
              <a:defRPr sz="3265" b="1">
                <a:solidFill>
                  <a:srgbClr val="3446A0"/>
                </a:solidFill>
                <a:latin typeface="Source Sans Pro" panose="020B0503030403020204" pitchFamily="34" charset="0"/>
                <a:ea typeface="Source Sans Pro" panose="020B0503030403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
        <p:nvSpPr>
          <p:cNvPr id="8" name="Slide Number Placeholder 4">
            <a:extLst>
              <a:ext uri="{FF2B5EF4-FFF2-40B4-BE49-F238E27FC236}">
                <a16:creationId xmlns:a16="http://schemas.microsoft.com/office/drawing/2014/main" id="{7E1AE3AA-9815-4F71-83DD-616A515531DD}"/>
              </a:ext>
            </a:extLst>
          </p:cNvPr>
          <p:cNvSpPr txBox="1">
            <a:spLocks/>
          </p:cNvSpPr>
          <p:nvPr userDrawn="1"/>
        </p:nvSpPr>
        <p:spPr>
          <a:xfrm>
            <a:off x="9088399" y="6439323"/>
            <a:ext cx="27432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258D38-E42A-5B4C-9563-21AB8C37C798}" type="slidenum">
              <a:rPr lang="en-US" sz="1500" smtClean="0">
                <a:solidFill>
                  <a:schemeClr val="bg1"/>
                </a:solidFill>
              </a:rPr>
              <a:pPr algn="r"/>
              <a:t>‹#›</a:t>
            </a:fld>
            <a:endParaRPr lang="en-US" sz="1500">
              <a:solidFill>
                <a:schemeClr val="bg1"/>
              </a:solidFill>
            </a:endParaRPr>
          </a:p>
        </p:txBody>
      </p:sp>
      <p:cxnSp>
        <p:nvCxnSpPr>
          <p:cNvPr id="10" name="Straight Connector 9">
            <a:extLst>
              <a:ext uri="{FF2B5EF4-FFF2-40B4-BE49-F238E27FC236}">
                <a16:creationId xmlns:a16="http://schemas.microsoft.com/office/drawing/2014/main" id="{D4BFCAEE-6272-4275-A53B-072E6D8A5ECF}"/>
              </a:ext>
            </a:extLst>
          </p:cNvPr>
          <p:cNvCxnSpPr/>
          <p:nvPr userDrawn="1"/>
        </p:nvCxnSpPr>
        <p:spPr>
          <a:xfrm flipH="1">
            <a:off x="0" y="6131909"/>
            <a:ext cx="12192000" cy="0"/>
          </a:xfrm>
          <a:prstGeom prst="line">
            <a:avLst/>
          </a:prstGeom>
          <a:ln w="571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1C1B081-29EB-4681-A078-5EA199BF9F36}"/>
              </a:ext>
            </a:extLst>
          </p:cNvPr>
          <p:cNvGrpSpPr/>
          <p:nvPr userDrawn="1"/>
        </p:nvGrpSpPr>
        <p:grpSpPr>
          <a:xfrm>
            <a:off x="185823" y="5766704"/>
            <a:ext cx="908362" cy="880906"/>
            <a:chOff x="-1332291" y="4830710"/>
            <a:chExt cx="789488" cy="784573"/>
          </a:xfrm>
        </p:grpSpPr>
        <p:sp>
          <p:nvSpPr>
            <p:cNvPr id="16" name="Flowchart: Connector 15">
              <a:extLst>
                <a:ext uri="{FF2B5EF4-FFF2-40B4-BE49-F238E27FC236}">
                  <a16:creationId xmlns:a16="http://schemas.microsoft.com/office/drawing/2014/main" id="{10FF1980-6751-481C-9765-584C22C46E43}"/>
                </a:ext>
              </a:extLst>
            </p:cNvPr>
            <p:cNvSpPr/>
            <p:nvPr userDrawn="1"/>
          </p:nvSpPr>
          <p:spPr>
            <a:xfrm>
              <a:off x="-1326884" y="4845197"/>
              <a:ext cx="784081" cy="770086"/>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pic>
          <p:nvPicPr>
            <p:cNvPr id="17" name="Picture 16" descr="A close up of a sign&#10;&#10;Description automatically generated">
              <a:extLst>
                <a:ext uri="{FF2B5EF4-FFF2-40B4-BE49-F238E27FC236}">
                  <a16:creationId xmlns:a16="http://schemas.microsoft.com/office/drawing/2014/main" id="{3BC6AC4B-A6FA-41EF-93AC-421F699B1A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56" t="-3392" r="72381" b="-2051"/>
            <a:stretch/>
          </p:blipFill>
          <p:spPr>
            <a:xfrm>
              <a:off x="-1332291" y="4830710"/>
              <a:ext cx="784081" cy="775164"/>
            </a:xfrm>
            <a:prstGeom prst="flowChartConnector">
              <a:avLst/>
            </a:prstGeom>
            <a:ln>
              <a:noFill/>
            </a:ln>
          </p:spPr>
        </p:pic>
      </p:grpSp>
      <p:sp>
        <p:nvSpPr>
          <p:cNvPr id="18" name="Text Placeholder 15">
            <a:extLst>
              <a:ext uri="{FF2B5EF4-FFF2-40B4-BE49-F238E27FC236}">
                <a16:creationId xmlns:a16="http://schemas.microsoft.com/office/drawing/2014/main" id="{DE5B9DC2-139E-4ECC-A08D-E2E0AA587DAD}"/>
              </a:ext>
            </a:extLst>
          </p:cNvPr>
          <p:cNvSpPr>
            <a:spLocks noGrp="1"/>
          </p:cNvSpPr>
          <p:nvPr>
            <p:ph type="body" sz="quarter" idx="13" hasCustomPrompt="1"/>
          </p:nvPr>
        </p:nvSpPr>
        <p:spPr>
          <a:xfrm>
            <a:off x="1180789" y="5821197"/>
            <a:ext cx="1378142" cy="228738"/>
          </a:xfrm>
          <a:prstGeom prst="rect">
            <a:avLst/>
          </a:prstGeom>
        </p:spPr>
        <p:txBody>
          <a:bodyPr/>
          <a:lstStyle>
            <a:lvl1pPr marL="0" indent="0" algn="ctr">
              <a:buNone/>
              <a:defRPr sz="882">
                <a:solidFill>
                  <a:srgbClr val="C00000"/>
                </a:solidFill>
                <a:latin typeface="Source Sans Pro Black" panose="020B0803030403020204" pitchFamily="34" charset="0"/>
                <a:ea typeface="Source Sans Pro Black" panose="020B0803030403020204" pitchFamily="34" charset="0"/>
              </a:defRPr>
            </a:lvl1pPr>
            <a:lvl2pPr>
              <a:defRPr sz="1235">
                <a:solidFill>
                  <a:srgbClr val="59595B"/>
                </a:solidFill>
                <a:latin typeface="Source Sans Pro SemiBold" panose="020B0603030403020204" pitchFamily="34" charset="0"/>
                <a:ea typeface="Source Sans Pro SemiBold" panose="020B0603030403020204" pitchFamily="34" charset="0"/>
              </a:defRPr>
            </a:lvl2pPr>
            <a:lvl3pPr>
              <a:defRPr sz="1235">
                <a:solidFill>
                  <a:srgbClr val="59595B"/>
                </a:solidFill>
                <a:latin typeface="Source Sans Pro SemiBold" panose="020B0603030403020204" pitchFamily="34" charset="0"/>
                <a:ea typeface="Source Sans Pro SemiBold" panose="020B0603030403020204" pitchFamily="34" charset="0"/>
              </a:defRPr>
            </a:lvl3pPr>
            <a:lvl4pPr>
              <a:defRPr sz="1235">
                <a:solidFill>
                  <a:srgbClr val="59595B"/>
                </a:solidFill>
                <a:latin typeface="Source Sans Pro SemiBold" panose="020B0603030403020204" pitchFamily="34" charset="0"/>
                <a:ea typeface="Source Sans Pro SemiBold" panose="020B0603030403020204" pitchFamily="34" charset="0"/>
              </a:defRPr>
            </a:lvl4pPr>
            <a:lvl5pPr>
              <a:defRPr sz="1235">
                <a:solidFill>
                  <a:srgbClr val="59595B"/>
                </a:solidFill>
                <a:latin typeface="Source Sans Pro SemiBold" panose="020B0603030403020204" pitchFamily="34" charset="0"/>
                <a:ea typeface="Source Sans Pro SemiBold" panose="020B0603030403020204" pitchFamily="34" charset="0"/>
              </a:defRPr>
            </a:lvl5pPr>
          </a:lstStyle>
          <a:p>
            <a:pPr lvl="0"/>
            <a:r>
              <a:rPr lang="en-US"/>
              <a:t>&lt;Active Section&gt;</a:t>
            </a:r>
          </a:p>
        </p:txBody>
      </p:sp>
      <p:sp>
        <p:nvSpPr>
          <p:cNvPr id="19" name="Text Placeholder 15">
            <a:extLst>
              <a:ext uri="{FF2B5EF4-FFF2-40B4-BE49-F238E27FC236}">
                <a16:creationId xmlns:a16="http://schemas.microsoft.com/office/drawing/2014/main" id="{D28004CC-B369-4BA8-8079-0A4E34AC7BFF}"/>
              </a:ext>
            </a:extLst>
          </p:cNvPr>
          <p:cNvSpPr>
            <a:spLocks noGrp="1"/>
          </p:cNvSpPr>
          <p:nvPr>
            <p:ph type="body" sz="quarter" idx="15" hasCustomPrompt="1"/>
          </p:nvPr>
        </p:nvSpPr>
        <p:spPr>
          <a:xfrm>
            <a:off x="2506307" y="5821197"/>
            <a:ext cx="1546691" cy="228738"/>
          </a:xfrm>
          <a:prstGeom prst="rect">
            <a:avLst/>
          </a:prstGeom>
        </p:spPr>
        <p:txBody>
          <a:bodyPr/>
          <a:lstStyle>
            <a:lvl1pPr marL="0" indent="0" algn="ctr">
              <a:buNone/>
              <a:defRPr sz="882">
                <a:solidFill>
                  <a:srgbClr val="59595B"/>
                </a:solidFill>
                <a:latin typeface="Source Sans Pro Regular" panose="020B0503030403020204" pitchFamily="34" charset="0"/>
                <a:ea typeface="Source Sans Pro Regular" panose="020B0503030403020204" pitchFamily="34" charset="0"/>
              </a:defRPr>
            </a:lvl1pPr>
            <a:lvl2pPr>
              <a:defRPr sz="1235">
                <a:solidFill>
                  <a:srgbClr val="59595B"/>
                </a:solidFill>
                <a:latin typeface="Source Sans Pro SemiBold" panose="020B0603030403020204" pitchFamily="34" charset="0"/>
                <a:ea typeface="Source Sans Pro SemiBold" panose="020B0603030403020204" pitchFamily="34" charset="0"/>
              </a:defRPr>
            </a:lvl2pPr>
            <a:lvl3pPr>
              <a:defRPr sz="1235">
                <a:solidFill>
                  <a:srgbClr val="59595B"/>
                </a:solidFill>
                <a:latin typeface="Source Sans Pro SemiBold" panose="020B0603030403020204" pitchFamily="34" charset="0"/>
                <a:ea typeface="Source Sans Pro SemiBold" panose="020B0603030403020204" pitchFamily="34" charset="0"/>
              </a:defRPr>
            </a:lvl3pPr>
            <a:lvl4pPr>
              <a:defRPr sz="1235">
                <a:solidFill>
                  <a:srgbClr val="59595B"/>
                </a:solidFill>
                <a:latin typeface="Source Sans Pro SemiBold" panose="020B0603030403020204" pitchFamily="34" charset="0"/>
                <a:ea typeface="Source Sans Pro SemiBold" panose="020B0603030403020204" pitchFamily="34" charset="0"/>
              </a:defRPr>
            </a:lvl4pPr>
            <a:lvl5pPr>
              <a:defRPr sz="1235">
                <a:solidFill>
                  <a:srgbClr val="59595B"/>
                </a:solidFill>
                <a:latin typeface="Source Sans Pro SemiBold" panose="020B0603030403020204" pitchFamily="34" charset="0"/>
                <a:ea typeface="Source Sans Pro SemiBold" panose="020B0603030403020204" pitchFamily="34" charset="0"/>
              </a:defRPr>
            </a:lvl5pPr>
          </a:lstStyle>
          <a:p>
            <a:pPr lvl="0"/>
            <a:r>
              <a:rPr lang="en-US"/>
              <a:t>&lt;Inactive Section&gt;</a:t>
            </a:r>
          </a:p>
        </p:txBody>
      </p:sp>
      <p:sp>
        <p:nvSpPr>
          <p:cNvPr id="20" name="Text Placeholder 15">
            <a:extLst>
              <a:ext uri="{FF2B5EF4-FFF2-40B4-BE49-F238E27FC236}">
                <a16:creationId xmlns:a16="http://schemas.microsoft.com/office/drawing/2014/main" id="{78CECC3A-97FB-4D20-875B-FEB7DCF25B08}"/>
              </a:ext>
            </a:extLst>
          </p:cNvPr>
          <p:cNvSpPr>
            <a:spLocks noGrp="1"/>
          </p:cNvSpPr>
          <p:nvPr>
            <p:ph type="body" sz="quarter" idx="16" hasCustomPrompt="1"/>
          </p:nvPr>
        </p:nvSpPr>
        <p:spPr>
          <a:xfrm>
            <a:off x="4121792" y="5823040"/>
            <a:ext cx="1546691" cy="228738"/>
          </a:xfrm>
          <a:prstGeom prst="rect">
            <a:avLst/>
          </a:prstGeom>
        </p:spPr>
        <p:txBody>
          <a:bodyPr/>
          <a:lstStyle>
            <a:lvl1pPr marL="0" indent="0" algn="ctr">
              <a:buNone/>
              <a:defRPr sz="882">
                <a:solidFill>
                  <a:srgbClr val="59595B"/>
                </a:solidFill>
                <a:latin typeface="Source Sans Pro Regular" panose="020B0503030403020204" pitchFamily="34" charset="0"/>
                <a:ea typeface="Source Sans Pro Regular" panose="020B0503030403020204" pitchFamily="34" charset="0"/>
              </a:defRPr>
            </a:lvl1pPr>
            <a:lvl2pPr>
              <a:defRPr sz="1235">
                <a:solidFill>
                  <a:srgbClr val="59595B"/>
                </a:solidFill>
                <a:latin typeface="Source Sans Pro SemiBold" panose="020B0603030403020204" pitchFamily="34" charset="0"/>
                <a:ea typeface="Source Sans Pro SemiBold" panose="020B0603030403020204" pitchFamily="34" charset="0"/>
              </a:defRPr>
            </a:lvl2pPr>
            <a:lvl3pPr>
              <a:defRPr sz="1235">
                <a:solidFill>
                  <a:srgbClr val="59595B"/>
                </a:solidFill>
                <a:latin typeface="Source Sans Pro SemiBold" panose="020B0603030403020204" pitchFamily="34" charset="0"/>
                <a:ea typeface="Source Sans Pro SemiBold" panose="020B0603030403020204" pitchFamily="34" charset="0"/>
              </a:defRPr>
            </a:lvl3pPr>
            <a:lvl4pPr>
              <a:defRPr sz="1235">
                <a:solidFill>
                  <a:srgbClr val="59595B"/>
                </a:solidFill>
                <a:latin typeface="Source Sans Pro SemiBold" panose="020B0603030403020204" pitchFamily="34" charset="0"/>
                <a:ea typeface="Source Sans Pro SemiBold" panose="020B0603030403020204" pitchFamily="34" charset="0"/>
              </a:defRPr>
            </a:lvl4pPr>
            <a:lvl5pPr>
              <a:defRPr sz="1235">
                <a:solidFill>
                  <a:srgbClr val="59595B"/>
                </a:solidFill>
                <a:latin typeface="Source Sans Pro SemiBold" panose="020B0603030403020204" pitchFamily="34" charset="0"/>
                <a:ea typeface="Source Sans Pro SemiBold" panose="020B0603030403020204" pitchFamily="34" charset="0"/>
              </a:defRPr>
            </a:lvl5pPr>
          </a:lstStyle>
          <a:p>
            <a:pPr lvl="0"/>
            <a:r>
              <a:rPr lang="en-US"/>
              <a:t>&lt;Inactive Section&gt;</a:t>
            </a:r>
          </a:p>
        </p:txBody>
      </p:sp>
    </p:spTree>
    <p:extLst>
      <p:ext uri="{BB962C8B-B14F-4D97-AF65-F5344CB8AC3E}">
        <p14:creationId xmlns:p14="http://schemas.microsoft.com/office/powerpoint/2010/main" val="1181235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760EDA-E619-4C78-842D-D3B6B80BC045}"/>
              </a:ext>
            </a:extLst>
          </p:cNvPr>
          <p:cNvSpPr/>
          <p:nvPr userDrawn="1"/>
        </p:nvSpPr>
        <p:spPr>
          <a:xfrm>
            <a:off x="7402" y="6149853"/>
            <a:ext cx="12192000" cy="7101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sp>
        <p:nvSpPr>
          <p:cNvPr id="2" name="Title 1"/>
          <p:cNvSpPr>
            <a:spLocks noGrp="1"/>
          </p:cNvSpPr>
          <p:nvPr>
            <p:ph type="title"/>
          </p:nvPr>
        </p:nvSpPr>
        <p:spPr/>
        <p:txBody>
          <a:bodyPr>
            <a:normAutofit/>
          </a:bodyPr>
          <a:lstStyle>
            <a:lvl1pPr>
              <a:defRPr sz="3265" b="1">
                <a:solidFill>
                  <a:srgbClr val="3446A0"/>
                </a:solidFill>
                <a:latin typeface="Source Sans Pro" panose="020B0503030403020204" pitchFamily="34" charset="0"/>
                <a:ea typeface="Source Sans Pro" panose="020B0503030403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
        <p:nvSpPr>
          <p:cNvPr id="8" name="Slide Number Placeholder 4">
            <a:extLst>
              <a:ext uri="{FF2B5EF4-FFF2-40B4-BE49-F238E27FC236}">
                <a16:creationId xmlns:a16="http://schemas.microsoft.com/office/drawing/2014/main" id="{7E1AE3AA-9815-4F71-83DD-616A515531DD}"/>
              </a:ext>
            </a:extLst>
          </p:cNvPr>
          <p:cNvSpPr txBox="1">
            <a:spLocks/>
          </p:cNvSpPr>
          <p:nvPr userDrawn="1"/>
        </p:nvSpPr>
        <p:spPr>
          <a:xfrm>
            <a:off x="9088399" y="6439323"/>
            <a:ext cx="27432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258D38-E42A-5B4C-9563-21AB8C37C798}" type="slidenum">
              <a:rPr lang="en-US" sz="1500" smtClean="0">
                <a:solidFill>
                  <a:schemeClr val="bg1"/>
                </a:solidFill>
              </a:rPr>
              <a:pPr algn="r"/>
              <a:t>‹#›</a:t>
            </a:fld>
            <a:endParaRPr lang="en-US" sz="1500">
              <a:solidFill>
                <a:schemeClr val="bg1"/>
              </a:solidFill>
            </a:endParaRPr>
          </a:p>
        </p:txBody>
      </p:sp>
      <p:cxnSp>
        <p:nvCxnSpPr>
          <p:cNvPr id="10" name="Straight Connector 9">
            <a:extLst>
              <a:ext uri="{FF2B5EF4-FFF2-40B4-BE49-F238E27FC236}">
                <a16:creationId xmlns:a16="http://schemas.microsoft.com/office/drawing/2014/main" id="{D4BFCAEE-6272-4275-A53B-072E6D8A5ECF}"/>
              </a:ext>
            </a:extLst>
          </p:cNvPr>
          <p:cNvCxnSpPr/>
          <p:nvPr userDrawn="1"/>
        </p:nvCxnSpPr>
        <p:spPr>
          <a:xfrm flipH="1">
            <a:off x="0" y="6131909"/>
            <a:ext cx="12192000" cy="0"/>
          </a:xfrm>
          <a:prstGeom prst="line">
            <a:avLst/>
          </a:prstGeom>
          <a:ln w="571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1C1B081-29EB-4681-A078-5EA199BF9F36}"/>
              </a:ext>
            </a:extLst>
          </p:cNvPr>
          <p:cNvGrpSpPr/>
          <p:nvPr userDrawn="1"/>
        </p:nvGrpSpPr>
        <p:grpSpPr>
          <a:xfrm>
            <a:off x="185823" y="5766704"/>
            <a:ext cx="908362" cy="880906"/>
            <a:chOff x="-1332291" y="4830710"/>
            <a:chExt cx="789488" cy="784573"/>
          </a:xfrm>
        </p:grpSpPr>
        <p:sp>
          <p:nvSpPr>
            <p:cNvPr id="16" name="Flowchart: Connector 15">
              <a:extLst>
                <a:ext uri="{FF2B5EF4-FFF2-40B4-BE49-F238E27FC236}">
                  <a16:creationId xmlns:a16="http://schemas.microsoft.com/office/drawing/2014/main" id="{10FF1980-6751-481C-9765-584C22C46E43}"/>
                </a:ext>
              </a:extLst>
            </p:cNvPr>
            <p:cNvSpPr/>
            <p:nvPr userDrawn="1"/>
          </p:nvSpPr>
          <p:spPr>
            <a:xfrm>
              <a:off x="-1326884" y="4845197"/>
              <a:ext cx="784081" cy="770086"/>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p>
          </p:txBody>
        </p:sp>
        <p:pic>
          <p:nvPicPr>
            <p:cNvPr id="17" name="Picture 16" descr="A close up of a sign&#10;&#10;Description automatically generated">
              <a:extLst>
                <a:ext uri="{FF2B5EF4-FFF2-40B4-BE49-F238E27FC236}">
                  <a16:creationId xmlns:a16="http://schemas.microsoft.com/office/drawing/2014/main" id="{3BC6AC4B-A6FA-41EF-93AC-421F699B1A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56" t="-3392" r="72381" b="-2051"/>
            <a:stretch/>
          </p:blipFill>
          <p:spPr>
            <a:xfrm>
              <a:off x="-1332291" y="4830710"/>
              <a:ext cx="784081" cy="775164"/>
            </a:xfrm>
            <a:prstGeom prst="flowChartConnector">
              <a:avLst/>
            </a:prstGeom>
            <a:ln>
              <a:noFill/>
            </a:ln>
          </p:spPr>
        </p:pic>
      </p:grpSp>
      <p:sp>
        <p:nvSpPr>
          <p:cNvPr id="18" name="Text Placeholder 15">
            <a:extLst>
              <a:ext uri="{FF2B5EF4-FFF2-40B4-BE49-F238E27FC236}">
                <a16:creationId xmlns:a16="http://schemas.microsoft.com/office/drawing/2014/main" id="{DE5B9DC2-139E-4ECC-A08D-E2E0AA587DAD}"/>
              </a:ext>
            </a:extLst>
          </p:cNvPr>
          <p:cNvSpPr>
            <a:spLocks noGrp="1"/>
          </p:cNvSpPr>
          <p:nvPr>
            <p:ph type="body" sz="quarter" idx="13" hasCustomPrompt="1"/>
          </p:nvPr>
        </p:nvSpPr>
        <p:spPr>
          <a:xfrm>
            <a:off x="1180789" y="5821197"/>
            <a:ext cx="1378142" cy="228738"/>
          </a:xfrm>
          <a:prstGeom prst="rect">
            <a:avLst/>
          </a:prstGeom>
        </p:spPr>
        <p:txBody>
          <a:bodyPr/>
          <a:lstStyle>
            <a:lvl1pPr marL="0" indent="0" algn="ctr">
              <a:buNone/>
              <a:defRPr sz="882">
                <a:solidFill>
                  <a:srgbClr val="C00000"/>
                </a:solidFill>
                <a:latin typeface="Source Sans Pro Black" panose="020B0803030403020204" pitchFamily="34" charset="0"/>
                <a:ea typeface="Source Sans Pro Black" panose="020B0803030403020204" pitchFamily="34" charset="0"/>
              </a:defRPr>
            </a:lvl1pPr>
            <a:lvl2pPr>
              <a:defRPr sz="1235">
                <a:solidFill>
                  <a:srgbClr val="59595B"/>
                </a:solidFill>
                <a:latin typeface="Source Sans Pro SemiBold" panose="020B0603030403020204" pitchFamily="34" charset="0"/>
                <a:ea typeface="Source Sans Pro SemiBold" panose="020B0603030403020204" pitchFamily="34" charset="0"/>
              </a:defRPr>
            </a:lvl2pPr>
            <a:lvl3pPr>
              <a:defRPr sz="1235">
                <a:solidFill>
                  <a:srgbClr val="59595B"/>
                </a:solidFill>
                <a:latin typeface="Source Sans Pro SemiBold" panose="020B0603030403020204" pitchFamily="34" charset="0"/>
                <a:ea typeface="Source Sans Pro SemiBold" panose="020B0603030403020204" pitchFamily="34" charset="0"/>
              </a:defRPr>
            </a:lvl3pPr>
            <a:lvl4pPr>
              <a:defRPr sz="1235">
                <a:solidFill>
                  <a:srgbClr val="59595B"/>
                </a:solidFill>
                <a:latin typeface="Source Sans Pro SemiBold" panose="020B0603030403020204" pitchFamily="34" charset="0"/>
                <a:ea typeface="Source Sans Pro SemiBold" panose="020B0603030403020204" pitchFamily="34" charset="0"/>
              </a:defRPr>
            </a:lvl4pPr>
            <a:lvl5pPr>
              <a:defRPr sz="1235">
                <a:solidFill>
                  <a:srgbClr val="59595B"/>
                </a:solidFill>
                <a:latin typeface="Source Sans Pro SemiBold" panose="020B0603030403020204" pitchFamily="34" charset="0"/>
                <a:ea typeface="Source Sans Pro SemiBold" panose="020B0603030403020204" pitchFamily="34" charset="0"/>
              </a:defRPr>
            </a:lvl5pPr>
          </a:lstStyle>
          <a:p>
            <a:pPr lvl="0"/>
            <a:r>
              <a:rPr lang="en-US"/>
              <a:t>&lt;Active Section&gt;</a:t>
            </a:r>
          </a:p>
        </p:txBody>
      </p:sp>
      <p:sp>
        <p:nvSpPr>
          <p:cNvPr id="19" name="Text Placeholder 15">
            <a:extLst>
              <a:ext uri="{FF2B5EF4-FFF2-40B4-BE49-F238E27FC236}">
                <a16:creationId xmlns:a16="http://schemas.microsoft.com/office/drawing/2014/main" id="{D28004CC-B369-4BA8-8079-0A4E34AC7BFF}"/>
              </a:ext>
            </a:extLst>
          </p:cNvPr>
          <p:cNvSpPr>
            <a:spLocks noGrp="1"/>
          </p:cNvSpPr>
          <p:nvPr>
            <p:ph type="body" sz="quarter" idx="15" hasCustomPrompt="1"/>
          </p:nvPr>
        </p:nvSpPr>
        <p:spPr>
          <a:xfrm>
            <a:off x="2506307" y="5821197"/>
            <a:ext cx="1546691" cy="228738"/>
          </a:xfrm>
          <a:prstGeom prst="rect">
            <a:avLst/>
          </a:prstGeom>
        </p:spPr>
        <p:txBody>
          <a:bodyPr/>
          <a:lstStyle>
            <a:lvl1pPr marL="0" indent="0" algn="ctr">
              <a:buNone/>
              <a:defRPr sz="882">
                <a:solidFill>
                  <a:srgbClr val="59595B"/>
                </a:solidFill>
                <a:latin typeface="Source Sans Pro Regular" panose="020B0503030403020204" pitchFamily="34" charset="0"/>
                <a:ea typeface="Source Sans Pro Regular" panose="020B0503030403020204" pitchFamily="34" charset="0"/>
              </a:defRPr>
            </a:lvl1pPr>
            <a:lvl2pPr>
              <a:defRPr sz="1235">
                <a:solidFill>
                  <a:srgbClr val="59595B"/>
                </a:solidFill>
                <a:latin typeface="Source Sans Pro SemiBold" panose="020B0603030403020204" pitchFamily="34" charset="0"/>
                <a:ea typeface="Source Sans Pro SemiBold" panose="020B0603030403020204" pitchFamily="34" charset="0"/>
              </a:defRPr>
            </a:lvl2pPr>
            <a:lvl3pPr>
              <a:defRPr sz="1235">
                <a:solidFill>
                  <a:srgbClr val="59595B"/>
                </a:solidFill>
                <a:latin typeface="Source Sans Pro SemiBold" panose="020B0603030403020204" pitchFamily="34" charset="0"/>
                <a:ea typeface="Source Sans Pro SemiBold" panose="020B0603030403020204" pitchFamily="34" charset="0"/>
              </a:defRPr>
            </a:lvl3pPr>
            <a:lvl4pPr>
              <a:defRPr sz="1235">
                <a:solidFill>
                  <a:srgbClr val="59595B"/>
                </a:solidFill>
                <a:latin typeface="Source Sans Pro SemiBold" panose="020B0603030403020204" pitchFamily="34" charset="0"/>
                <a:ea typeface="Source Sans Pro SemiBold" panose="020B0603030403020204" pitchFamily="34" charset="0"/>
              </a:defRPr>
            </a:lvl4pPr>
            <a:lvl5pPr>
              <a:defRPr sz="1235">
                <a:solidFill>
                  <a:srgbClr val="59595B"/>
                </a:solidFill>
                <a:latin typeface="Source Sans Pro SemiBold" panose="020B0603030403020204" pitchFamily="34" charset="0"/>
                <a:ea typeface="Source Sans Pro SemiBold" panose="020B0603030403020204" pitchFamily="34" charset="0"/>
              </a:defRPr>
            </a:lvl5pPr>
          </a:lstStyle>
          <a:p>
            <a:pPr lvl="0"/>
            <a:r>
              <a:rPr lang="en-US"/>
              <a:t>&lt;Inactive Section&gt;</a:t>
            </a:r>
          </a:p>
        </p:txBody>
      </p:sp>
      <p:sp>
        <p:nvSpPr>
          <p:cNvPr id="20" name="Text Placeholder 15">
            <a:extLst>
              <a:ext uri="{FF2B5EF4-FFF2-40B4-BE49-F238E27FC236}">
                <a16:creationId xmlns:a16="http://schemas.microsoft.com/office/drawing/2014/main" id="{78CECC3A-97FB-4D20-875B-FEB7DCF25B08}"/>
              </a:ext>
            </a:extLst>
          </p:cNvPr>
          <p:cNvSpPr>
            <a:spLocks noGrp="1"/>
          </p:cNvSpPr>
          <p:nvPr>
            <p:ph type="body" sz="quarter" idx="16" hasCustomPrompt="1"/>
          </p:nvPr>
        </p:nvSpPr>
        <p:spPr>
          <a:xfrm>
            <a:off x="4121792" y="5823040"/>
            <a:ext cx="1546691" cy="228738"/>
          </a:xfrm>
          <a:prstGeom prst="rect">
            <a:avLst/>
          </a:prstGeom>
        </p:spPr>
        <p:txBody>
          <a:bodyPr/>
          <a:lstStyle>
            <a:lvl1pPr marL="0" indent="0" algn="ctr">
              <a:buNone/>
              <a:defRPr sz="882">
                <a:solidFill>
                  <a:srgbClr val="59595B"/>
                </a:solidFill>
                <a:latin typeface="Source Sans Pro Regular" panose="020B0503030403020204" pitchFamily="34" charset="0"/>
                <a:ea typeface="Source Sans Pro Regular" panose="020B0503030403020204" pitchFamily="34" charset="0"/>
              </a:defRPr>
            </a:lvl1pPr>
            <a:lvl2pPr>
              <a:defRPr sz="1235">
                <a:solidFill>
                  <a:srgbClr val="59595B"/>
                </a:solidFill>
                <a:latin typeface="Source Sans Pro SemiBold" panose="020B0603030403020204" pitchFamily="34" charset="0"/>
                <a:ea typeface="Source Sans Pro SemiBold" panose="020B0603030403020204" pitchFamily="34" charset="0"/>
              </a:defRPr>
            </a:lvl2pPr>
            <a:lvl3pPr>
              <a:defRPr sz="1235">
                <a:solidFill>
                  <a:srgbClr val="59595B"/>
                </a:solidFill>
                <a:latin typeface="Source Sans Pro SemiBold" panose="020B0603030403020204" pitchFamily="34" charset="0"/>
                <a:ea typeface="Source Sans Pro SemiBold" panose="020B0603030403020204" pitchFamily="34" charset="0"/>
              </a:defRPr>
            </a:lvl3pPr>
            <a:lvl4pPr>
              <a:defRPr sz="1235">
                <a:solidFill>
                  <a:srgbClr val="59595B"/>
                </a:solidFill>
                <a:latin typeface="Source Sans Pro SemiBold" panose="020B0603030403020204" pitchFamily="34" charset="0"/>
                <a:ea typeface="Source Sans Pro SemiBold" panose="020B0603030403020204" pitchFamily="34" charset="0"/>
              </a:defRPr>
            </a:lvl4pPr>
            <a:lvl5pPr>
              <a:defRPr sz="1235">
                <a:solidFill>
                  <a:srgbClr val="59595B"/>
                </a:solidFill>
                <a:latin typeface="Source Sans Pro SemiBold" panose="020B0603030403020204" pitchFamily="34" charset="0"/>
                <a:ea typeface="Source Sans Pro SemiBold" panose="020B0603030403020204" pitchFamily="34" charset="0"/>
              </a:defRPr>
            </a:lvl5pPr>
          </a:lstStyle>
          <a:p>
            <a:pPr lvl="0"/>
            <a:r>
              <a:rPr lang="en-US"/>
              <a:t>&lt;Inactive Section&gt;</a:t>
            </a:r>
          </a:p>
        </p:txBody>
      </p:sp>
    </p:spTree>
    <p:extLst>
      <p:ext uri="{BB962C8B-B14F-4D97-AF65-F5344CB8AC3E}">
        <p14:creationId xmlns:p14="http://schemas.microsoft.com/office/powerpoint/2010/main" val="327196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NO-TATRC-LOG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0" y="6485861"/>
            <a:ext cx="6355080" cy="372140"/>
          </a:xfrm>
        </p:spPr>
        <p:txBody>
          <a:bodyPr/>
          <a:lstStyle/>
          <a:p>
            <a:r>
              <a:rPr lang="en-US" dirty="0"/>
              <a:t>Name, Title, Email</a:t>
            </a:r>
          </a:p>
        </p:txBody>
      </p:sp>
      <p:sp>
        <p:nvSpPr>
          <p:cNvPr id="4" name="Footer Placeholder 3"/>
          <p:cNvSpPr>
            <a:spLocks noGrp="1"/>
          </p:cNvSpPr>
          <p:nvPr>
            <p:ph type="ftr" sz="quarter" idx="11"/>
          </p:nvPr>
        </p:nvSpPr>
        <p:spPr>
          <a:xfrm>
            <a:off x="6537960" y="6485861"/>
            <a:ext cx="1828800" cy="372140"/>
          </a:xfrm>
        </p:spPr>
        <p:txBody>
          <a:bodyPr/>
          <a:lstStyle/>
          <a:p>
            <a:r>
              <a:rPr lang="en-US" dirty="0"/>
              <a:t>UNCLASSIFIED</a:t>
            </a:r>
          </a:p>
        </p:txBody>
      </p:sp>
      <p:sp>
        <p:nvSpPr>
          <p:cNvPr id="5" name="Slide Number Placeholder 4"/>
          <p:cNvSpPr>
            <a:spLocks noGrp="1"/>
          </p:cNvSpPr>
          <p:nvPr>
            <p:ph type="sldNum" sz="quarter" idx="12"/>
          </p:nvPr>
        </p:nvSpPr>
        <p:spPr>
          <a:xfrm>
            <a:off x="8686800" y="6485861"/>
            <a:ext cx="2286000" cy="372140"/>
          </a:xfrm>
        </p:spPr>
        <p:txBody>
          <a:bodyPr/>
          <a:lstStyle/>
          <a:p>
            <a:fld id="{22009E32-0316-A64C-BBE6-76331A90034E}" type="slidenum">
              <a:rPr lang="en-US" smtClean="0"/>
              <a:t>‹#›</a:t>
            </a:fld>
            <a:endParaRPr lang="en-US" dirty="0"/>
          </a:p>
        </p:txBody>
      </p:sp>
    </p:spTree>
    <p:extLst>
      <p:ext uri="{BB962C8B-B14F-4D97-AF65-F5344CB8AC3E}">
        <p14:creationId xmlns:p14="http://schemas.microsoft.com/office/powerpoint/2010/main" val="3250419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0A37-1971-4D90-BF44-B0C94CE0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B4B32B-8864-4CDE-B1A3-30B325EFD1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2416B-B2D5-40AF-B47E-98813C438344}"/>
              </a:ext>
            </a:extLst>
          </p:cNvPr>
          <p:cNvSpPr>
            <a:spLocks noGrp="1"/>
          </p:cNvSpPr>
          <p:nvPr>
            <p:ph type="dt" sz="half" idx="10"/>
          </p:nvPr>
        </p:nvSpPr>
        <p:spPr/>
        <p:txBody>
          <a:bodyPr/>
          <a:lstStyle/>
          <a:p>
            <a:fld id="{D96FC0AA-A302-41D9-9B8E-02E7AD19EDB9}" type="datetimeFigureOut">
              <a:rPr lang="en-US" smtClean="0"/>
              <a:t>8/14/2023</a:t>
            </a:fld>
            <a:endParaRPr lang="en-US"/>
          </a:p>
        </p:txBody>
      </p:sp>
      <p:sp>
        <p:nvSpPr>
          <p:cNvPr id="5" name="Footer Placeholder 4">
            <a:extLst>
              <a:ext uri="{FF2B5EF4-FFF2-40B4-BE49-F238E27FC236}">
                <a16:creationId xmlns:a16="http://schemas.microsoft.com/office/drawing/2014/main" id="{10C2CCC5-50BE-4639-8EAB-3B324B707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5AD10-8334-4D69-B3C2-84E7FBA69C97}"/>
              </a:ext>
            </a:extLst>
          </p:cNvPr>
          <p:cNvSpPr>
            <a:spLocks noGrp="1"/>
          </p:cNvSpPr>
          <p:nvPr>
            <p:ph type="sldNum" sz="quarter" idx="12"/>
          </p:nvPr>
        </p:nvSpPr>
        <p:spPr/>
        <p:txBody>
          <a:bodyPr/>
          <a:lstStyle/>
          <a:p>
            <a:fld id="{41AE8840-8390-4522-892A-1D0F7B3A561D}" type="slidenum">
              <a:rPr lang="en-US" smtClean="0"/>
              <a:t>‹#›</a:t>
            </a:fld>
            <a:endParaRPr lang="en-US"/>
          </a:p>
        </p:txBody>
      </p:sp>
    </p:spTree>
    <p:extLst>
      <p:ext uri="{BB962C8B-B14F-4D97-AF65-F5344CB8AC3E}">
        <p14:creationId xmlns:p14="http://schemas.microsoft.com/office/powerpoint/2010/main" val="1735105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4C03-50A3-4A66-9431-6557DF4E77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1597E4-EEF5-4A54-8C98-82B8A74012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6ACE0B-9AC2-4E27-81E0-DC6653CBC458}"/>
              </a:ext>
            </a:extLst>
          </p:cNvPr>
          <p:cNvSpPr>
            <a:spLocks noGrp="1"/>
          </p:cNvSpPr>
          <p:nvPr>
            <p:ph type="dt" sz="half" idx="10"/>
          </p:nvPr>
        </p:nvSpPr>
        <p:spPr/>
        <p:txBody>
          <a:bodyPr/>
          <a:lstStyle/>
          <a:p>
            <a:fld id="{D96FC0AA-A302-41D9-9B8E-02E7AD19EDB9}" type="datetimeFigureOut">
              <a:rPr lang="en-US" smtClean="0"/>
              <a:t>8/14/2023</a:t>
            </a:fld>
            <a:endParaRPr lang="en-US"/>
          </a:p>
        </p:txBody>
      </p:sp>
      <p:sp>
        <p:nvSpPr>
          <p:cNvPr id="5" name="Footer Placeholder 4">
            <a:extLst>
              <a:ext uri="{FF2B5EF4-FFF2-40B4-BE49-F238E27FC236}">
                <a16:creationId xmlns:a16="http://schemas.microsoft.com/office/drawing/2014/main" id="{F34F251D-8730-4685-9C31-194E45D42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CBDF52-B2F6-44A1-918E-E941DC8F2274}"/>
              </a:ext>
            </a:extLst>
          </p:cNvPr>
          <p:cNvSpPr>
            <a:spLocks noGrp="1"/>
          </p:cNvSpPr>
          <p:nvPr>
            <p:ph type="sldNum" sz="quarter" idx="12"/>
          </p:nvPr>
        </p:nvSpPr>
        <p:spPr/>
        <p:txBody>
          <a:bodyPr/>
          <a:lstStyle/>
          <a:p>
            <a:fld id="{41AE8840-8390-4522-892A-1D0F7B3A561D}" type="slidenum">
              <a:rPr lang="en-US" smtClean="0"/>
              <a:t>‹#›</a:t>
            </a:fld>
            <a:endParaRPr lang="en-US"/>
          </a:p>
        </p:txBody>
      </p:sp>
    </p:spTree>
    <p:extLst>
      <p:ext uri="{BB962C8B-B14F-4D97-AF65-F5344CB8AC3E}">
        <p14:creationId xmlns:p14="http://schemas.microsoft.com/office/powerpoint/2010/main" val="1063782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B442-B12A-487C-A124-28044D7B39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E40201-8ADE-4B87-83C9-B3648C1D5E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00F6CD-D461-459A-8138-A14F02E21F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E12284-94EF-40B1-8008-E9B6F2205C3C}"/>
              </a:ext>
            </a:extLst>
          </p:cNvPr>
          <p:cNvSpPr>
            <a:spLocks noGrp="1"/>
          </p:cNvSpPr>
          <p:nvPr>
            <p:ph type="dt" sz="half" idx="10"/>
          </p:nvPr>
        </p:nvSpPr>
        <p:spPr/>
        <p:txBody>
          <a:bodyPr/>
          <a:lstStyle/>
          <a:p>
            <a:fld id="{D96FC0AA-A302-41D9-9B8E-02E7AD19EDB9}" type="datetimeFigureOut">
              <a:rPr lang="en-US" smtClean="0"/>
              <a:t>8/14/2023</a:t>
            </a:fld>
            <a:endParaRPr lang="en-US"/>
          </a:p>
        </p:txBody>
      </p:sp>
      <p:sp>
        <p:nvSpPr>
          <p:cNvPr id="6" name="Footer Placeholder 5">
            <a:extLst>
              <a:ext uri="{FF2B5EF4-FFF2-40B4-BE49-F238E27FC236}">
                <a16:creationId xmlns:a16="http://schemas.microsoft.com/office/drawing/2014/main" id="{EFB9156A-DA72-4FB6-8AE2-A96341B93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849BB7-6E41-4ABB-8C35-2DDA7031088E}"/>
              </a:ext>
            </a:extLst>
          </p:cNvPr>
          <p:cNvSpPr>
            <a:spLocks noGrp="1"/>
          </p:cNvSpPr>
          <p:nvPr>
            <p:ph type="sldNum" sz="quarter" idx="12"/>
          </p:nvPr>
        </p:nvSpPr>
        <p:spPr/>
        <p:txBody>
          <a:bodyPr/>
          <a:lstStyle/>
          <a:p>
            <a:fld id="{41AE8840-8390-4522-892A-1D0F7B3A561D}" type="slidenum">
              <a:rPr lang="en-US" smtClean="0"/>
              <a:t>‹#›</a:t>
            </a:fld>
            <a:endParaRPr lang="en-US"/>
          </a:p>
        </p:txBody>
      </p:sp>
    </p:spTree>
    <p:extLst>
      <p:ext uri="{BB962C8B-B14F-4D97-AF65-F5344CB8AC3E}">
        <p14:creationId xmlns:p14="http://schemas.microsoft.com/office/powerpoint/2010/main" val="2192164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A734-54D7-4AB6-BB6B-8561DAB8A3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2588B7-6235-4C6D-B28D-C38030469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2CD67C-62E8-4FFD-9D8A-D3C7B0B98D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44810F-4390-42D0-91C0-4DF2E93423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FF79A5-1AF6-4BCC-9785-CF7E8CA806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B97129-15F3-4793-BFC8-3EC7C53B6838}"/>
              </a:ext>
            </a:extLst>
          </p:cNvPr>
          <p:cNvSpPr>
            <a:spLocks noGrp="1"/>
          </p:cNvSpPr>
          <p:nvPr>
            <p:ph type="dt" sz="half" idx="10"/>
          </p:nvPr>
        </p:nvSpPr>
        <p:spPr/>
        <p:txBody>
          <a:bodyPr/>
          <a:lstStyle/>
          <a:p>
            <a:fld id="{D96FC0AA-A302-41D9-9B8E-02E7AD19EDB9}" type="datetimeFigureOut">
              <a:rPr lang="en-US" smtClean="0"/>
              <a:t>8/14/2023</a:t>
            </a:fld>
            <a:endParaRPr lang="en-US"/>
          </a:p>
        </p:txBody>
      </p:sp>
      <p:sp>
        <p:nvSpPr>
          <p:cNvPr id="8" name="Footer Placeholder 7">
            <a:extLst>
              <a:ext uri="{FF2B5EF4-FFF2-40B4-BE49-F238E27FC236}">
                <a16:creationId xmlns:a16="http://schemas.microsoft.com/office/drawing/2014/main" id="{B14FC766-667D-45EF-990D-3CC4DA316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AD0CEA-192A-45C3-AF87-6DE677798E9E}"/>
              </a:ext>
            </a:extLst>
          </p:cNvPr>
          <p:cNvSpPr>
            <a:spLocks noGrp="1"/>
          </p:cNvSpPr>
          <p:nvPr>
            <p:ph type="sldNum" sz="quarter" idx="12"/>
          </p:nvPr>
        </p:nvSpPr>
        <p:spPr/>
        <p:txBody>
          <a:bodyPr/>
          <a:lstStyle/>
          <a:p>
            <a:fld id="{41AE8840-8390-4522-892A-1D0F7B3A561D}" type="slidenum">
              <a:rPr lang="en-US" smtClean="0"/>
              <a:t>‹#›</a:t>
            </a:fld>
            <a:endParaRPr lang="en-US"/>
          </a:p>
        </p:txBody>
      </p:sp>
    </p:spTree>
    <p:extLst>
      <p:ext uri="{BB962C8B-B14F-4D97-AF65-F5344CB8AC3E}">
        <p14:creationId xmlns:p14="http://schemas.microsoft.com/office/powerpoint/2010/main" val="809372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5CA9-986B-48D3-8D15-6EE102904E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C750FF-7459-4937-AE20-3630F243BF70}"/>
              </a:ext>
            </a:extLst>
          </p:cNvPr>
          <p:cNvSpPr>
            <a:spLocks noGrp="1"/>
          </p:cNvSpPr>
          <p:nvPr>
            <p:ph type="dt" sz="half" idx="10"/>
          </p:nvPr>
        </p:nvSpPr>
        <p:spPr/>
        <p:txBody>
          <a:bodyPr/>
          <a:lstStyle/>
          <a:p>
            <a:fld id="{D96FC0AA-A302-41D9-9B8E-02E7AD19EDB9}" type="datetimeFigureOut">
              <a:rPr lang="en-US" smtClean="0"/>
              <a:t>8/14/2023</a:t>
            </a:fld>
            <a:endParaRPr lang="en-US"/>
          </a:p>
        </p:txBody>
      </p:sp>
      <p:sp>
        <p:nvSpPr>
          <p:cNvPr id="4" name="Footer Placeholder 3">
            <a:extLst>
              <a:ext uri="{FF2B5EF4-FFF2-40B4-BE49-F238E27FC236}">
                <a16:creationId xmlns:a16="http://schemas.microsoft.com/office/drawing/2014/main" id="{A240C9B1-BDAB-4ADC-8CE9-26889F5B5E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18C448-77C4-4A1C-96F9-3CBC8152DBE4}"/>
              </a:ext>
            </a:extLst>
          </p:cNvPr>
          <p:cNvSpPr>
            <a:spLocks noGrp="1"/>
          </p:cNvSpPr>
          <p:nvPr>
            <p:ph type="sldNum" sz="quarter" idx="12"/>
          </p:nvPr>
        </p:nvSpPr>
        <p:spPr/>
        <p:txBody>
          <a:bodyPr/>
          <a:lstStyle/>
          <a:p>
            <a:fld id="{41AE8840-8390-4522-892A-1D0F7B3A561D}" type="slidenum">
              <a:rPr lang="en-US" smtClean="0"/>
              <a:t>‹#›</a:t>
            </a:fld>
            <a:endParaRPr lang="en-US"/>
          </a:p>
        </p:txBody>
      </p:sp>
    </p:spTree>
    <p:extLst>
      <p:ext uri="{BB962C8B-B14F-4D97-AF65-F5344CB8AC3E}">
        <p14:creationId xmlns:p14="http://schemas.microsoft.com/office/powerpoint/2010/main" val="126981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E33689-C82D-4F2D-AE0D-ED0779F42EF3}"/>
              </a:ext>
            </a:extLst>
          </p:cNvPr>
          <p:cNvSpPr>
            <a:spLocks noGrp="1"/>
          </p:cNvSpPr>
          <p:nvPr>
            <p:ph type="dt" sz="half" idx="10"/>
          </p:nvPr>
        </p:nvSpPr>
        <p:spPr/>
        <p:txBody>
          <a:bodyPr/>
          <a:lstStyle/>
          <a:p>
            <a:fld id="{D96FC0AA-A302-41D9-9B8E-02E7AD19EDB9}" type="datetimeFigureOut">
              <a:rPr lang="en-US" smtClean="0"/>
              <a:t>8/14/2023</a:t>
            </a:fld>
            <a:endParaRPr lang="en-US"/>
          </a:p>
        </p:txBody>
      </p:sp>
      <p:sp>
        <p:nvSpPr>
          <p:cNvPr id="3" name="Footer Placeholder 2">
            <a:extLst>
              <a:ext uri="{FF2B5EF4-FFF2-40B4-BE49-F238E27FC236}">
                <a16:creationId xmlns:a16="http://schemas.microsoft.com/office/drawing/2014/main" id="{EB5CC754-56B9-4CA7-92DC-13563FB2F0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2C6129-FF8C-4DEC-AB70-9656B619687E}"/>
              </a:ext>
            </a:extLst>
          </p:cNvPr>
          <p:cNvSpPr>
            <a:spLocks noGrp="1"/>
          </p:cNvSpPr>
          <p:nvPr>
            <p:ph type="sldNum" sz="quarter" idx="12"/>
          </p:nvPr>
        </p:nvSpPr>
        <p:spPr/>
        <p:txBody>
          <a:bodyPr/>
          <a:lstStyle/>
          <a:p>
            <a:fld id="{41AE8840-8390-4522-892A-1D0F7B3A561D}" type="slidenum">
              <a:rPr lang="en-US" smtClean="0"/>
              <a:t>‹#›</a:t>
            </a:fld>
            <a:endParaRPr lang="en-US"/>
          </a:p>
        </p:txBody>
      </p:sp>
    </p:spTree>
    <p:extLst>
      <p:ext uri="{BB962C8B-B14F-4D97-AF65-F5344CB8AC3E}">
        <p14:creationId xmlns:p14="http://schemas.microsoft.com/office/powerpoint/2010/main" val="329372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A5A0E-639C-401A-86DF-8BE71B7988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B48E87-48C9-4A08-84CA-D679467C63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FA0A08-7889-4CB5-99DF-5F103AB1D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FD8F9-754A-4AD5-BCE2-788F00760C23}"/>
              </a:ext>
            </a:extLst>
          </p:cNvPr>
          <p:cNvSpPr>
            <a:spLocks noGrp="1"/>
          </p:cNvSpPr>
          <p:nvPr>
            <p:ph type="dt" sz="half" idx="10"/>
          </p:nvPr>
        </p:nvSpPr>
        <p:spPr/>
        <p:txBody>
          <a:bodyPr/>
          <a:lstStyle/>
          <a:p>
            <a:fld id="{D96FC0AA-A302-41D9-9B8E-02E7AD19EDB9}" type="datetimeFigureOut">
              <a:rPr lang="en-US" smtClean="0"/>
              <a:t>8/14/2023</a:t>
            </a:fld>
            <a:endParaRPr lang="en-US"/>
          </a:p>
        </p:txBody>
      </p:sp>
      <p:sp>
        <p:nvSpPr>
          <p:cNvPr id="6" name="Footer Placeholder 5">
            <a:extLst>
              <a:ext uri="{FF2B5EF4-FFF2-40B4-BE49-F238E27FC236}">
                <a16:creationId xmlns:a16="http://schemas.microsoft.com/office/drawing/2014/main" id="{4CCA5FDC-3B87-4EAD-87F9-04DE4CAB8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B90645-841B-44C7-9C7A-413D6665BA15}"/>
              </a:ext>
            </a:extLst>
          </p:cNvPr>
          <p:cNvSpPr>
            <a:spLocks noGrp="1"/>
          </p:cNvSpPr>
          <p:nvPr>
            <p:ph type="sldNum" sz="quarter" idx="12"/>
          </p:nvPr>
        </p:nvSpPr>
        <p:spPr/>
        <p:txBody>
          <a:bodyPr/>
          <a:lstStyle/>
          <a:p>
            <a:fld id="{41AE8840-8390-4522-892A-1D0F7B3A561D}" type="slidenum">
              <a:rPr lang="en-US" smtClean="0"/>
              <a:t>‹#›</a:t>
            </a:fld>
            <a:endParaRPr lang="en-US"/>
          </a:p>
        </p:txBody>
      </p:sp>
    </p:spTree>
    <p:extLst>
      <p:ext uri="{BB962C8B-B14F-4D97-AF65-F5344CB8AC3E}">
        <p14:creationId xmlns:p14="http://schemas.microsoft.com/office/powerpoint/2010/main" val="737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5046-FB1B-4806-869E-72306BE9AA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0BD403-7F40-4EFD-99F4-81CEF8FAEE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16932A-A3FB-487C-A02F-3C5B052A7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3146F-04ED-40AB-8710-F3DFE55B2405}"/>
              </a:ext>
            </a:extLst>
          </p:cNvPr>
          <p:cNvSpPr>
            <a:spLocks noGrp="1"/>
          </p:cNvSpPr>
          <p:nvPr>
            <p:ph type="dt" sz="half" idx="10"/>
          </p:nvPr>
        </p:nvSpPr>
        <p:spPr/>
        <p:txBody>
          <a:bodyPr/>
          <a:lstStyle/>
          <a:p>
            <a:fld id="{D96FC0AA-A302-41D9-9B8E-02E7AD19EDB9}" type="datetimeFigureOut">
              <a:rPr lang="en-US" smtClean="0"/>
              <a:t>8/14/2023</a:t>
            </a:fld>
            <a:endParaRPr lang="en-US"/>
          </a:p>
        </p:txBody>
      </p:sp>
      <p:sp>
        <p:nvSpPr>
          <p:cNvPr id="6" name="Footer Placeholder 5">
            <a:extLst>
              <a:ext uri="{FF2B5EF4-FFF2-40B4-BE49-F238E27FC236}">
                <a16:creationId xmlns:a16="http://schemas.microsoft.com/office/drawing/2014/main" id="{4D12D670-8D8B-4603-B86E-654134A1FD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05F6D-9CF0-4F73-AA41-A512FA08518B}"/>
              </a:ext>
            </a:extLst>
          </p:cNvPr>
          <p:cNvSpPr>
            <a:spLocks noGrp="1"/>
          </p:cNvSpPr>
          <p:nvPr>
            <p:ph type="sldNum" sz="quarter" idx="12"/>
          </p:nvPr>
        </p:nvSpPr>
        <p:spPr/>
        <p:txBody>
          <a:bodyPr/>
          <a:lstStyle/>
          <a:p>
            <a:fld id="{41AE8840-8390-4522-892A-1D0F7B3A561D}" type="slidenum">
              <a:rPr lang="en-US" smtClean="0"/>
              <a:t>‹#›</a:t>
            </a:fld>
            <a:endParaRPr lang="en-US"/>
          </a:p>
        </p:txBody>
      </p:sp>
    </p:spTree>
    <p:extLst>
      <p:ext uri="{BB962C8B-B14F-4D97-AF65-F5344CB8AC3E}">
        <p14:creationId xmlns:p14="http://schemas.microsoft.com/office/powerpoint/2010/main" val="1019279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96BF2B-B067-46F4-9BA8-EF642C5E3A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92AE4F-51CF-41F6-8CF9-C11178465B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F8672-8A29-4DCC-A18C-31EF82428C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6FC0AA-A302-41D9-9B8E-02E7AD19EDB9}" type="datetimeFigureOut">
              <a:rPr lang="en-US" smtClean="0"/>
              <a:t>8/14/2023</a:t>
            </a:fld>
            <a:endParaRPr lang="en-US"/>
          </a:p>
        </p:txBody>
      </p:sp>
      <p:sp>
        <p:nvSpPr>
          <p:cNvPr id="5" name="Footer Placeholder 4">
            <a:extLst>
              <a:ext uri="{FF2B5EF4-FFF2-40B4-BE49-F238E27FC236}">
                <a16:creationId xmlns:a16="http://schemas.microsoft.com/office/drawing/2014/main" id="{A70E4BAE-301A-49DC-899D-647607388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729FF-A0C4-428C-A9AA-819DFE41F8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E8840-8390-4522-892A-1D0F7B3A561D}" type="slidenum">
              <a:rPr lang="en-US" smtClean="0"/>
              <a:t>‹#›</a:t>
            </a:fld>
            <a:endParaRPr lang="en-US"/>
          </a:p>
        </p:txBody>
      </p:sp>
    </p:spTree>
    <p:extLst>
      <p:ext uri="{BB962C8B-B14F-4D97-AF65-F5344CB8AC3E}">
        <p14:creationId xmlns:p14="http://schemas.microsoft.com/office/powerpoint/2010/main" val="3273251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4.jp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34.jp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pngall.com/ipad-png/download/51977" TargetMode="External"/><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6795E3-D82B-4EE9-853E-D7654961C2E4}"/>
              </a:ext>
            </a:extLst>
          </p:cNvPr>
          <p:cNvSpPr>
            <a:spLocks noGrp="1"/>
          </p:cNvSpPr>
          <p:nvPr>
            <p:ph type="ftr" sz="quarter" idx="11"/>
          </p:nvPr>
        </p:nvSpPr>
        <p:spPr>
          <a:xfrm>
            <a:off x="1692321" y="6356350"/>
            <a:ext cx="2809017" cy="365125"/>
          </a:xfrm>
          <a:solidFill>
            <a:schemeClr val="tx1"/>
          </a:solidFill>
        </p:spPr>
        <p:txBody>
          <a:bodyPr vert="horz" lIns="91440" tIns="45720" rIns="91440" bIns="45720" rtlCol="0" anchor="ctr">
            <a:normAutofit/>
          </a:bodyPr>
          <a:lstStyle/>
          <a:p>
            <a:pPr algn="r">
              <a:spcAft>
                <a:spcPts val="600"/>
              </a:spcAft>
              <a:defRPr/>
            </a:pPr>
            <a:r>
              <a:rPr lang="en-US" sz="1200" kern="1200">
                <a:latin typeface="Calibri" panose="020F0502020204030204"/>
                <a:ea typeface="+mn-ea"/>
                <a:cs typeface="+mn-cs"/>
              </a:rPr>
              <a:t>UNCLASSIFIED</a:t>
            </a:r>
          </a:p>
        </p:txBody>
      </p:sp>
      <p:sp>
        <p:nvSpPr>
          <p:cNvPr id="4" name="Slide Number Placeholder 3">
            <a:extLst>
              <a:ext uri="{FF2B5EF4-FFF2-40B4-BE49-F238E27FC236}">
                <a16:creationId xmlns:a16="http://schemas.microsoft.com/office/drawing/2014/main" id="{3DC16EE7-65CF-4482-8FA6-BA80A4BEF9E6}"/>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22009E32-0316-A64C-BBE6-76331A90034E}" type="slidenum">
              <a:rPr lang="en-US" sz="1200">
                <a:latin typeface="Calibri" panose="020F0502020204030204"/>
                <a:cs typeface="+mn-cs"/>
              </a:rPr>
              <a:pPr>
                <a:spcAft>
                  <a:spcPts val="600"/>
                </a:spcAft>
                <a:defRPr/>
              </a:pPr>
              <a:t>1</a:t>
            </a:fld>
            <a:endParaRPr lang="en-US" sz="1200">
              <a:latin typeface="Calibri" panose="020F0502020204030204"/>
              <a:cs typeface="+mn-cs"/>
            </a:endParaRPr>
          </a:p>
        </p:txBody>
      </p:sp>
      <p:pic>
        <p:nvPicPr>
          <p:cNvPr id="7" name="Picture 6">
            <a:extLst>
              <a:ext uri="{FF2B5EF4-FFF2-40B4-BE49-F238E27FC236}">
                <a16:creationId xmlns:a16="http://schemas.microsoft.com/office/drawing/2014/main" id="{B5E25248-86D1-4922-AC73-BB75DD252D25}"/>
              </a:ext>
            </a:extLst>
          </p:cNvPr>
          <p:cNvPicPr>
            <a:picLocks noChangeAspect="1"/>
          </p:cNvPicPr>
          <p:nvPr/>
        </p:nvPicPr>
        <p:blipFill>
          <a:blip r:embed="rId2"/>
          <a:stretch>
            <a:fillRect/>
          </a:stretch>
        </p:blipFill>
        <p:spPr>
          <a:xfrm>
            <a:off x="0" y="-119921"/>
            <a:ext cx="12192000" cy="7090347"/>
          </a:xfrm>
          <a:prstGeom prst="rect">
            <a:avLst/>
          </a:prstGeom>
          <a:solidFill>
            <a:srgbClr val="000000"/>
          </a:solidFill>
        </p:spPr>
      </p:pic>
      <p:sp>
        <p:nvSpPr>
          <p:cNvPr id="53" name="TextBox 52">
            <a:extLst>
              <a:ext uri="{FF2B5EF4-FFF2-40B4-BE49-F238E27FC236}">
                <a16:creationId xmlns:a16="http://schemas.microsoft.com/office/drawing/2014/main" id="{8D95BF5D-F72C-4C08-BB75-C478B542CBD7}"/>
              </a:ext>
            </a:extLst>
          </p:cNvPr>
          <p:cNvSpPr txBox="1"/>
          <p:nvPr/>
        </p:nvSpPr>
        <p:spPr>
          <a:xfrm>
            <a:off x="477981" y="1122363"/>
            <a:ext cx="4023360" cy="3204134"/>
          </a:xfrm>
          <a:prstGeom prst="rect">
            <a:avLst/>
          </a:prstGeom>
          <a:solidFill>
            <a:schemeClr val="tx1"/>
          </a:solidFill>
        </p:spPr>
        <p:txBody>
          <a:bodyPr vert="horz" lIns="91440" tIns="45720" rIns="91440" bIns="45720" rtlCol="0" anchor="b">
            <a:normAutofit/>
          </a:bodyPr>
          <a:lstStyle/>
          <a:p>
            <a:pPr>
              <a:lnSpc>
                <a:spcPct val="90000"/>
              </a:lnSpc>
              <a:spcBef>
                <a:spcPct val="0"/>
              </a:spcBef>
              <a:spcAft>
                <a:spcPts val="600"/>
              </a:spcAft>
            </a:pPr>
            <a:r>
              <a:rPr kumimoji="0" lang="en-US" sz="4400" b="1" i="0" u="none" strike="noStrike" cap="none" spc="0" normalizeH="0" baseline="0" noProof="0" dirty="0">
                <a:ln>
                  <a:noFill/>
                </a:ln>
                <a:solidFill>
                  <a:schemeClr val="bg1"/>
                </a:solidFill>
                <a:effectLst/>
                <a:uLnTx/>
                <a:uFillTx/>
                <a:latin typeface="+mj-lt"/>
                <a:ea typeface="+mj-ea"/>
                <a:cs typeface="+mj-cs"/>
              </a:rPr>
              <a:t>NETCCN</a:t>
            </a:r>
          </a:p>
          <a:p>
            <a:pPr>
              <a:lnSpc>
                <a:spcPct val="90000"/>
              </a:lnSpc>
              <a:spcBef>
                <a:spcPct val="0"/>
              </a:spcBef>
              <a:spcAft>
                <a:spcPts val="600"/>
              </a:spcAft>
            </a:pPr>
            <a:r>
              <a:rPr lang="en-US" sz="4400" b="1" dirty="0">
                <a:solidFill>
                  <a:schemeClr val="bg1"/>
                </a:solidFill>
                <a:latin typeface="+mj-lt"/>
                <a:ea typeface="+mj-ea"/>
                <a:cs typeface="+mj-cs"/>
              </a:rPr>
              <a:t>Provider Workflow</a:t>
            </a:r>
            <a:endParaRPr kumimoji="0" lang="en-US" sz="4400" b="1" i="0" u="none" strike="noStrike" cap="none" spc="0" normalizeH="0" baseline="0" noProof="0" dirty="0">
              <a:ln>
                <a:noFill/>
              </a:ln>
              <a:solidFill>
                <a:schemeClr val="bg1"/>
              </a:solidFill>
              <a:effectLst/>
              <a:uLnTx/>
              <a:uFillTx/>
              <a:latin typeface="+mj-lt"/>
              <a:ea typeface="+mj-ea"/>
              <a:cs typeface="+mj-cs"/>
            </a:endParaRPr>
          </a:p>
          <a:p>
            <a:pPr>
              <a:lnSpc>
                <a:spcPct val="90000"/>
              </a:lnSpc>
              <a:spcBef>
                <a:spcPct val="0"/>
              </a:spcBef>
              <a:spcAft>
                <a:spcPts val="600"/>
              </a:spcAft>
            </a:pPr>
            <a:r>
              <a:rPr lang="en-US" sz="2800" i="1" dirty="0">
                <a:solidFill>
                  <a:schemeClr val="bg1"/>
                </a:solidFill>
                <a:latin typeface="+mj-lt"/>
                <a:ea typeface="+mj-ea"/>
                <a:cs typeface="+mj-cs"/>
              </a:rPr>
              <a:t>Wickr Pro &amp; Sidecar</a:t>
            </a:r>
            <a:endParaRPr lang="en-US" sz="2400" i="1" dirty="0">
              <a:solidFill>
                <a:schemeClr val="bg1"/>
              </a:solidFill>
              <a:latin typeface="+mj-lt"/>
              <a:ea typeface="+mj-ea"/>
              <a:cs typeface="+mj-cs"/>
            </a:endParaRPr>
          </a:p>
        </p:txBody>
      </p:sp>
      <p:sp>
        <p:nvSpPr>
          <p:cNvPr id="52" name="TextBox 51">
            <a:extLst>
              <a:ext uri="{FF2B5EF4-FFF2-40B4-BE49-F238E27FC236}">
                <a16:creationId xmlns:a16="http://schemas.microsoft.com/office/drawing/2014/main" id="{920CE37C-4A94-4653-902E-6715C38E3001}"/>
              </a:ext>
            </a:extLst>
          </p:cNvPr>
          <p:cNvSpPr txBox="1"/>
          <p:nvPr/>
        </p:nvSpPr>
        <p:spPr>
          <a:xfrm flipH="1">
            <a:off x="477981" y="4691153"/>
            <a:ext cx="4915568" cy="307777"/>
          </a:xfrm>
          <a:prstGeom prst="rect">
            <a:avLst/>
          </a:prstGeom>
          <a:solidFill>
            <a:schemeClr val="tx1"/>
          </a:solidFill>
        </p:spPr>
        <p:txBody>
          <a:bodyPr wrap="square" rtlCol="0">
            <a:spAutoFit/>
          </a:bodyP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October</a:t>
            </a:r>
            <a:r>
              <a:rPr kumimoji="0" lang="en-US" sz="14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XX</a:t>
            </a:r>
            <a:r>
              <a:rPr kumimoji="0" lang="en-US" sz="14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2023</a:t>
            </a:r>
            <a:endParaRPr lang="en-US" sz="1400" dirty="0">
              <a:solidFill>
                <a:schemeClr val="bg1"/>
              </a:solidFill>
            </a:endParaRPr>
          </a:p>
        </p:txBody>
      </p:sp>
      <p:pic>
        <p:nvPicPr>
          <p:cNvPr id="11" name="Picture 10">
            <a:extLst>
              <a:ext uri="{FF2B5EF4-FFF2-40B4-BE49-F238E27FC236}">
                <a16:creationId xmlns:a16="http://schemas.microsoft.com/office/drawing/2014/main" id="{4E4D556E-DE3F-424A-AA66-BD03E27336D3}"/>
              </a:ext>
            </a:extLst>
          </p:cNvPr>
          <p:cNvPicPr>
            <a:picLocks noChangeAspect="1"/>
          </p:cNvPicPr>
          <p:nvPr/>
        </p:nvPicPr>
        <p:blipFill>
          <a:blip r:embed="rId3"/>
          <a:stretch>
            <a:fillRect/>
          </a:stretch>
        </p:blipFill>
        <p:spPr>
          <a:xfrm>
            <a:off x="258104" y="414759"/>
            <a:ext cx="1160149" cy="652584"/>
          </a:xfrm>
          <a:prstGeom prst="rect">
            <a:avLst/>
          </a:prstGeom>
        </p:spPr>
      </p:pic>
    </p:spTree>
    <p:extLst>
      <p:ext uri="{BB962C8B-B14F-4D97-AF65-F5344CB8AC3E}">
        <p14:creationId xmlns:p14="http://schemas.microsoft.com/office/powerpoint/2010/main" val="3732658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1AAF026-C69F-572E-0C03-2DC9D41BBB0E}"/>
              </a:ext>
            </a:extLst>
          </p:cNvPr>
          <p:cNvPicPr>
            <a:picLocks noChangeAspect="1"/>
          </p:cNvPicPr>
          <p:nvPr/>
        </p:nvPicPr>
        <p:blipFill rotWithShape="1">
          <a:blip r:embed="rId2"/>
          <a:srcRect t="38551" b="37218"/>
          <a:stretch/>
        </p:blipFill>
        <p:spPr>
          <a:xfrm>
            <a:off x="8501739" y="2166270"/>
            <a:ext cx="3169788" cy="1661823"/>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C7A9D265-CF1B-A5E9-2DA5-A832E070FE39}"/>
              </a:ext>
            </a:extLst>
          </p:cNvPr>
          <p:cNvPicPr>
            <a:picLocks noChangeAspect="1"/>
          </p:cNvPicPr>
          <p:nvPr/>
        </p:nvPicPr>
        <p:blipFill rotWithShape="1">
          <a:blip r:embed="rId3"/>
          <a:srcRect t="41971" b="38145"/>
          <a:stretch/>
        </p:blipFill>
        <p:spPr>
          <a:xfrm>
            <a:off x="4053271" y="1885215"/>
            <a:ext cx="3169788" cy="1363649"/>
          </a:xfrm>
          <a:prstGeom prst="rect">
            <a:avLst/>
          </a:prstGeom>
          <a:effectLst>
            <a:outerShdw blurRad="50800" dist="38100" dir="2700000" algn="tl" rotWithShape="0">
              <a:prstClr val="black">
                <a:alpha val="40000"/>
              </a:prstClr>
            </a:outerShdw>
          </a:effectLst>
        </p:spPr>
      </p:pic>
      <p:pic>
        <p:nvPicPr>
          <p:cNvPr id="5" name="Picture 4" descr="A screenshot of a computer&#10;&#10;Description automatically generated">
            <a:extLst>
              <a:ext uri="{FF2B5EF4-FFF2-40B4-BE49-F238E27FC236}">
                <a16:creationId xmlns:a16="http://schemas.microsoft.com/office/drawing/2014/main" id="{5FD893C9-A690-F1B5-CD7C-F03A29095367}"/>
              </a:ext>
            </a:extLst>
          </p:cNvPr>
          <p:cNvPicPr>
            <a:picLocks noChangeAspect="1"/>
          </p:cNvPicPr>
          <p:nvPr/>
        </p:nvPicPr>
        <p:blipFill rotWithShape="1">
          <a:blip r:embed="rId4">
            <a:extLst>
              <a:ext uri="{28A0092B-C50C-407E-A947-70E740481C1C}">
                <a14:useLocalDpi xmlns:a14="http://schemas.microsoft.com/office/drawing/2010/main" val="0"/>
              </a:ext>
            </a:extLst>
          </a:blip>
          <a:srcRect t="12113" b="39475"/>
          <a:stretch/>
        </p:blipFill>
        <p:spPr>
          <a:xfrm>
            <a:off x="315099" y="1047877"/>
            <a:ext cx="2814101" cy="2947518"/>
          </a:xfrm>
          <a:prstGeom prst="rect">
            <a:avLst/>
          </a:prstGeom>
          <a:ln w="28575">
            <a:solidFill>
              <a:schemeClr val="tx1"/>
            </a:solidFill>
          </a:ln>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Search for a Patient – By Name</a:t>
            </a:r>
          </a:p>
        </p:txBody>
      </p:sp>
      <p:sp>
        <p:nvSpPr>
          <p:cNvPr id="2" name="TextBox 1">
            <a:extLst>
              <a:ext uri="{FF2B5EF4-FFF2-40B4-BE49-F238E27FC236}">
                <a16:creationId xmlns:a16="http://schemas.microsoft.com/office/drawing/2014/main" id="{58684427-A3EB-CED6-D712-E1658DB4EA34}"/>
              </a:ext>
            </a:extLst>
          </p:cNvPr>
          <p:cNvSpPr txBox="1"/>
          <p:nvPr/>
        </p:nvSpPr>
        <p:spPr>
          <a:xfrm>
            <a:off x="300170" y="4204864"/>
            <a:ext cx="2625910" cy="112930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“View Patients”</a:t>
            </a:r>
            <a:br>
              <a:rPr lang="en-US" sz="1600" b="1" dirty="0"/>
            </a:br>
            <a:r>
              <a:rPr lang="en-US" sz="1600" b="1" dirty="0"/>
              <a:t> from the main menu</a:t>
            </a:r>
          </a:p>
          <a:p>
            <a:pPr lvl="1"/>
            <a:r>
              <a:rPr lang="en-US" sz="1600" i="1" dirty="0"/>
              <a:t>Enter “/list” to open the main menu</a:t>
            </a:r>
          </a:p>
        </p:txBody>
      </p:sp>
      <p:sp>
        <p:nvSpPr>
          <p:cNvPr id="3" name="Rectangle: Rounded Corners 2">
            <a:extLst>
              <a:ext uri="{FF2B5EF4-FFF2-40B4-BE49-F238E27FC236}">
                <a16:creationId xmlns:a16="http://schemas.microsoft.com/office/drawing/2014/main" id="{A4EBFF24-66F4-E4E2-5DB6-A51A7BB855A8}"/>
              </a:ext>
            </a:extLst>
          </p:cNvPr>
          <p:cNvSpPr/>
          <p:nvPr/>
        </p:nvSpPr>
        <p:spPr>
          <a:xfrm>
            <a:off x="315099" y="1112499"/>
            <a:ext cx="2766031" cy="497639"/>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Connector: Elbow 3">
            <a:extLst>
              <a:ext uri="{FF2B5EF4-FFF2-40B4-BE49-F238E27FC236}">
                <a16:creationId xmlns:a16="http://schemas.microsoft.com/office/drawing/2014/main" id="{FFCD3329-2DEB-7724-2E54-933706AA96C2}"/>
              </a:ext>
            </a:extLst>
          </p:cNvPr>
          <p:cNvCxnSpPr>
            <a:cxnSpLocks/>
            <a:stCxn id="3" idx="3"/>
            <a:endCxn id="6" idx="1"/>
          </p:cNvCxnSpPr>
          <p:nvPr/>
        </p:nvCxnSpPr>
        <p:spPr>
          <a:xfrm>
            <a:off x="3081130" y="1361319"/>
            <a:ext cx="2329733" cy="1384179"/>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5C2C512-FC09-C61D-FC89-075E73244C7A}"/>
              </a:ext>
            </a:extLst>
          </p:cNvPr>
          <p:cNvSpPr/>
          <p:nvPr/>
        </p:nvSpPr>
        <p:spPr>
          <a:xfrm>
            <a:off x="5410863" y="2596720"/>
            <a:ext cx="1033669" cy="297555"/>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D99FDCF-8A68-708D-F066-6FB205CDBE11}"/>
              </a:ext>
            </a:extLst>
          </p:cNvPr>
          <p:cNvSpPr/>
          <p:nvPr/>
        </p:nvSpPr>
        <p:spPr>
          <a:xfrm>
            <a:off x="8819265" y="3486647"/>
            <a:ext cx="2534736" cy="341446"/>
          </a:xfrm>
          <a:prstGeom prst="roundRect">
            <a:avLst>
              <a:gd name="adj" fmla="val 3008"/>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44338EEB-CF41-57C7-14BB-CD6CA6E7C4ED}"/>
              </a:ext>
            </a:extLst>
          </p:cNvPr>
          <p:cNvCxnSpPr>
            <a:cxnSpLocks/>
            <a:stCxn id="6" idx="3"/>
            <a:endCxn id="8" idx="1"/>
          </p:cNvCxnSpPr>
          <p:nvPr/>
        </p:nvCxnSpPr>
        <p:spPr>
          <a:xfrm>
            <a:off x="6444532" y="2745498"/>
            <a:ext cx="2374733" cy="911872"/>
          </a:xfrm>
          <a:prstGeom prst="bentConnector3">
            <a:avLst>
              <a:gd name="adj1" fmla="val 63561"/>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901265-3522-A791-52EE-3987B1EC9165}"/>
              </a:ext>
            </a:extLst>
          </p:cNvPr>
          <p:cNvSpPr txBox="1"/>
          <p:nvPr/>
        </p:nvSpPr>
        <p:spPr>
          <a:xfrm>
            <a:off x="3739763" y="3580309"/>
            <a:ext cx="4098899" cy="112930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“By Last Name”</a:t>
            </a:r>
          </a:p>
          <a:p>
            <a:pPr lvl="1"/>
            <a:r>
              <a:rPr lang="en-US" sz="1600" i="1" dirty="0"/>
              <a:t>If “View All Patients” is selected a list of the patients will be displayed in alphabetical order by patient name.  </a:t>
            </a:r>
          </a:p>
        </p:txBody>
      </p:sp>
      <p:sp>
        <p:nvSpPr>
          <p:cNvPr id="19" name="TextBox 18">
            <a:extLst>
              <a:ext uri="{FF2B5EF4-FFF2-40B4-BE49-F238E27FC236}">
                <a16:creationId xmlns:a16="http://schemas.microsoft.com/office/drawing/2014/main" id="{311562E5-37A8-6826-BB52-AC97A957FD81}"/>
              </a:ext>
            </a:extLst>
          </p:cNvPr>
          <p:cNvSpPr txBox="1"/>
          <p:nvPr/>
        </p:nvSpPr>
        <p:spPr>
          <a:xfrm>
            <a:off x="8365427" y="4144963"/>
            <a:ext cx="3526403"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Enter the last name of the patient you wish to find</a:t>
            </a:r>
          </a:p>
        </p:txBody>
      </p:sp>
      <p:sp>
        <p:nvSpPr>
          <p:cNvPr id="26" name="Arrow: Right 25">
            <a:extLst>
              <a:ext uri="{FF2B5EF4-FFF2-40B4-BE49-F238E27FC236}">
                <a16:creationId xmlns:a16="http://schemas.microsoft.com/office/drawing/2014/main" id="{F6E8229B-2450-7AA8-8BA8-C8B96A42D766}"/>
              </a:ext>
            </a:extLst>
          </p:cNvPr>
          <p:cNvSpPr/>
          <p:nvPr/>
        </p:nvSpPr>
        <p:spPr>
          <a:xfrm>
            <a:off x="3359894" y="1265457"/>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row: Right 26">
            <a:extLst>
              <a:ext uri="{FF2B5EF4-FFF2-40B4-BE49-F238E27FC236}">
                <a16:creationId xmlns:a16="http://schemas.microsoft.com/office/drawing/2014/main" id="{66B9B1A1-5F10-43C6-1E89-9254043225F4}"/>
              </a:ext>
            </a:extLst>
          </p:cNvPr>
          <p:cNvSpPr/>
          <p:nvPr/>
        </p:nvSpPr>
        <p:spPr>
          <a:xfrm>
            <a:off x="7614252" y="2649636"/>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46045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A26D8-0E61-2783-23C3-D5B73C8061F8}"/>
              </a:ext>
            </a:extLst>
          </p:cNvPr>
          <p:cNvPicPr>
            <a:picLocks noChangeAspect="1"/>
          </p:cNvPicPr>
          <p:nvPr/>
        </p:nvPicPr>
        <p:blipFill rotWithShape="1">
          <a:blip r:embed="rId2"/>
          <a:srcRect t="13971" b="9159"/>
          <a:stretch/>
        </p:blipFill>
        <p:spPr>
          <a:xfrm>
            <a:off x="4898004" y="911836"/>
            <a:ext cx="2945958" cy="489946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2E09A052-C881-9B0D-7689-14ACE4DB1F5C}"/>
              </a:ext>
            </a:extLst>
          </p:cNvPr>
          <p:cNvPicPr>
            <a:picLocks noChangeAspect="1"/>
          </p:cNvPicPr>
          <p:nvPr/>
        </p:nvPicPr>
        <p:blipFill rotWithShape="1">
          <a:blip r:embed="rId3"/>
          <a:srcRect t="53330" b="25565"/>
          <a:stretch/>
        </p:blipFill>
        <p:spPr>
          <a:xfrm>
            <a:off x="462567" y="2184318"/>
            <a:ext cx="3169788" cy="1447367"/>
          </a:xfrm>
          <a:prstGeom prst="rect">
            <a:avLst/>
          </a:prstGeom>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Search for a Patient – By Name Cont’d</a:t>
            </a:r>
          </a:p>
        </p:txBody>
      </p:sp>
      <p:sp>
        <p:nvSpPr>
          <p:cNvPr id="3" name="Rectangle: Rounded Corners 2">
            <a:extLst>
              <a:ext uri="{FF2B5EF4-FFF2-40B4-BE49-F238E27FC236}">
                <a16:creationId xmlns:a16="http://schemas.microsoft.com/office/drawing/2014/main" id="{A4EBFF24-66F4-E4E2-5DB6-A51A7BB855A8}"/>
              </a:ext>
            </a:extLst>
          </p:cNvPr>
          <p:cNvSpPr/>
          <p:nvPr/>
        </p:nvSpPr>
        <p:spPr>
          <a:xfrm>
            <a:off x="511029" y="3076471"/>
            <a:ext cx="3081241" cy="497639"/>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Connector: Elbow 3">
            <a:extLst>
              <a:ext uri="{FF2B5EF4-FFF2-40B4-BE49-F238E27FC236}">
                <a16:creationId xmlns:a16="http://schemas.microsoft.com/office/drawing/2014/main" id="{FFCD3329-2DEB-7724-2E54-933706AA96C2}"/>
              </a:ext>
            </a:extLst>
          </p:cNvPr>
          <p:cNvCxnSpPr>
            <a:cxnSpLocks/>
            <a:stCxn id="3" idx="3"/>
            <a:endCxn id="6" idx="1"/>
          </p:cNvCxnSpPr>
          <p:nvPr/>
        </p:nvCxnSpPr>
        <p:spPr>
          <a:xfrm flipV="1">
            <a:off x="3592270" y="2957885"/>
            <a:ext cx="1349466" cy="367406"/>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5C2C512-FC09-C61D-FC89-075E73244C7A}"/>
              </a:ext>
            </a:extLst>
          </p:cNvPr>
          <p:cNvSpPr/>
          <p:nvPr/>
        </p:nvSpPr>
        <p:spPr>
          <a:xfrm>
            <a:off x="4941736" y="1001864"/>
            <a:ext cx="2850542" cy="3912042"/>
          </a:xfrm>
          <a:prstGeom prst="roundRect">
            <a:avLst>
              <a:gd name="adj" fmla="val 1981"/>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311562E5-37A8-6826-BB52-AC97A957FD81}"/>
              </a:ext>
            </a:extLst>
          </p:cNvPr>
          <p:cNvSpPr txBox="1"/>
          <p:nvPr/>
        </p:nvSpPr>
        <p:spPr>
          <a:xfrm>
            <a:off x="284259" y="3828093"/>
            <a:ext cx="3526403" cy="190369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A list of the patients with a matching last name will be displayed</a:t>
            </a:r>
          </a:p>
          <a:p>
            <a:pPr marL="628650" lvl="1" indent="-171450">
              <a:buFont typeface="Arial" panose="020B0604020202020204" pitchFamily="34" charset="0"/>
              <a:buChar char="•"/>
            </a:pPr>
            <a:r>
              <a:rPr lang="en-US" sz="1600" i="1" dirty="0"/>
              <a:t>First initial, Date of birth, site they are associated with, and clinical condition will also be displayed</a:t>
            </a:r>
          </a:p>
        </p:txBody>
      </p:sp>
      <p:sp>
        <p:nvSpPr>
          <p:cNvPr id="26" name="Arrow: Right 25">
            <a:extLst>
              <a:ext uri="{FF2B5EF4-FFF2-40B4-BE49-F238E27FC236}">
                <a16:creationId xmlns:a16="http://schemas.microsoft.com/office/drawing/2014/main" id="{F6E8229B-2450-7AA8-8BA8-C8B96A42D766}"/>
              </a:ext>
            </a:extLst>
          </p:cNvPr>
          <p:cNvSpPr/>
          <p:nvPr/>
        </p:nvSpPr>
        <p:spPr>
          <a:xfrm>
            <a:off x="4055253" y="3237278"/>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767762AF-7BEB-E059-AE18-8FCC205077FB}"/>
              </a:ext>
            </a:extLst>
          </p:cNvPr>
          <p:cNvSpPr txBox="1"/>
          <p:nvPr/>
        </p:nvSpPr>
        <p:spPr>
          <a:xfrm>
            <a:off x="8381338" y="2414496"/>
            <a:ext cx="3526403" cy="164556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the patient you wish to view and the patient record will be displayed</a:t>
            </a:r>
          </a:p>
          <a:p>
            <a:pPr marL="628650" lvl="1" indent="-171450">
              <a:buFont typeface="Arial" panose="020B0604020202020204" pitchFamily="34" charset="0"/>
              <a:buChar char="•"/>
            </a:pPr>
            <a:r>
              <a:rPr lang="en-US" sz="1600" i="1" dirty="0"/>
              <a:t>If there is no matching patient select “Exit Patient Census” to return to the main menu</a:t>
            </a:r>
          </a:p>
        </p:txBody>
      </p:sp>
    </p:spTree>
    <p:extLst>
      <p:ext uri="{BB962C8B-B14F-4D97-AF65-F5344CB8AC3E}">
        <p14:creationId xmlns:p14="http://schemas.microsoft.com/office/powerpoint/2010/main" val="417662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omputer&#10;&#10;Description automatically generated">
            <a:extLst>
              <a:ext uri="{FF2B5EF4-FFF2-40B4-BE49-F238E27FC236}">
                <a16:creationId xmlns:a16="http://schemas.microsoft.com/office/drawing/2014/main" id="{44739386-EB42-D387-43B8-3C9C141CF924}"/>
              </a:ext>
            </a:extLst>
          </p:cNvPr>
          <p:cNvPicPr>
            <a:picLocks noChangeAspect="1"/>
          </p:cNvPicPr>
          <p:nvPr/>
        </p:nvPicPr>
        <p:blipFill rotWithShape="1">
          <a:blip r:embed="rId2">
            <a:extLst>
              <a:ext uri="{28A0092B-C50C-407E-A947-70E740481C1C}">
                <a14:useLocalDpi xmlns:a14="http://schemas.microsoft.com/office/drawing/2010/main" val="0"/>
              </a:ext>
            </a:extLst>
          </a:blip>
          <a:srcRect t="7884" b="40116"/>
          <a:stretch/>
        </p:blipFill>
        <p:spPr>
          <a:xfrm>
            <a:off x="8343634" y="678723"/>
            <a:ext cx="3169788" cy="3566161"/>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C7A9D265-CF1B-A5E9-2DA5-A832E070FE39}"/>
              </a:ext>
            </a:extLst>
          </p:cNvPr>
          <p:cNvPicPr>
            <a:picLocks noChangeAspect="1"/>
          </p:cNvPicPr>
          <p:nvPr/>
        </p:nvPicPr>
        <p:blipFill rotWithShape="1">
          <a:blip r:embed="rId3"/>
          <a:srcRect t="41971" b="38145"/>
          <a:stretch/>
        </p:blipFill>
        <p:spPr>
          <a:xfrm>
            <a:off x="4053271" y="1885215"/>
            <a:ext cx="3169788" cy="1363649"/>
          </a:xfrm>
          <a:prstGeom prst="rect">
            <a:avLst/>
          </a:prstGeom>
          <a:effectLst>
            <a:outerShdw blurRad="50800" dist="38100" dir="2700000" algn="tl" rotWithShape="0">
              <a:prstClr val="black">
                <a:alpha val="40000"/>
              </a:prstClr>
            </a:outerShdw>
          </a:effectLst>
        </p:spPr>
      </p:pic>
      <p:pic>
        <p:nvPicPr>
          <p:cNvPr id="5" name="Picture 4" descr="A screenshot of a computer&#10;&#10;Description automatically generated">
            <a:extLst>
              <a:ext uri="{FF2B5EF4-FFF2-40B4-BE49-F238E27FC236}">
                <a16:creationId xmlns:a16="http://schemas.microsoft.com/office/drawing/2014/main" id="{5FD893C9-A690-F1B5-CD7C-F03A29095367}"/>
              </a:ext>
            </a:extLst>
          </p:cNvPr>
          <p:cNvPicPr>
            <a:picLocks noChangeAspect="1"/>
          </p:cNvPicPr>
          <p:nvPr/>
        </p:nvPicPr>
        <p:blipFill rotWithShape="1">
          <a:blip r:embed="rId4">
            <a:extLst>
              <a:ext uri="{28A0092B-C50C-407E-A947-70E740481C1C}">
                <a14:useLocalDpi xmlns:a14="http://schemas.microsoft.com/office/drawing/2010/main" val="0"/>
              </a:ext>
            </a:extLst>
          </a:blip>
          <a:srcRect t="12113" b="39475"/>
          <a:stretch/>
        </p:blipFill>
        <p:spPr>
          <a:xfrm>
            <a:off x="315099" y="1047877"/>
            <a:ext cx="2814101" cy="2947518"/>
          </a:xfrm>
          <a:prstGeom prst="rect">
            <a:avLst/>
          </a:prstGeom>
          <a:ln w="28575">
            <a:solidFill>
              <a:schemeClr val="tx1"/>
            </a:solidFill>
          </a:ln>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Search for a Patient – By Site</a:t>
            </a:r>
          </a:p>
        </p:txBody>
      </p:sp>
      <p:sp>
        <p:nvSpPr>
          <p:cNvPr id="3" name="Rectangle: Rounded Corners 2">
            <a:extLst>
              <a:ext uri="{FF2B5EF4-FFF2-40B4-BE49-F238E27FC236}">
                <a16:creationId xmlns:a16="http://schemas.microsoft.com/office/drawing/2014/main" id="{A4EBFF24-66F4-E4E2-5DB6-A51A7BB855A8}"/>
              </a:ext>
            </a:extLst>
          </p:cNvPr>
          <p:cNvSpPr/>
          <p:nvPr/>
        </p:nvSpPr>
        <p:spPr>
          <a:xfrm>
            <a:off x="315099" y="1112499"/>
            <a:ext cx="2766031" cy="497639"/>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Connector: Elbow 3">
            <a:extLst>
              <a:ext uri="{FF2B5EF4-FFF2-40B4-BE49-F238E27FC236}">
                <a16:creationId xmlns:a16="http://schemas.microsoft.com/office/drawing/2014/main" id="{FFCD3329-2DEB-7724-2E54-933706AA96C2}"/>
              </a:ext>
            </a:extLst>
          </p:cNvPr>
          <p:cNvCxnSpPr>
            <a:cxnSpLocks/>
            <a:stCxn id="3" idx="3"/>
            <a:endCxn id="6" idx="1"/>
          </p:cNvCxnSpPr>
          <p:nvPr/>
        </p:nvCxnSpPr>
        <p:spPr>
          <a:xfrm>
            <a:off x="3081130" y="1361319"/>
            <a:ext cx="1069451" cy="1681606"/>
          </a:xfrm>
          <a:prstGeom prst="bentConnector3">
            <a:avLst>
              <a:gd name="adj1" fmla="val 6672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5C2C512-FC09-C61D-FC89-075E73244C7A}"/>
              </a:ext>
            </a:extLst>
          </p:cNvPr>
          <p:cNvSpPr/>
          <p:nvPr/>
        </p:nvSpPr>
        <p:spPr>
          <a:xfrm>
            <a:off x="4150581" y="2913279"/>
            <a:ext cx="783203" cy="259292"/>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D99FDCF-8A68-708D-F066-6FB205CDBE11}"/>
              </a:ext>
            </a:extLst>
          </p:cNvPr>
          <p:cNvSpPr/>
          <p:nvPr/>
        </p:nvSpPr>
        <p:spPr>
          <a:xfrm>
            <a:off x="8360966" y="2188141"/>
            <a:ext cx="3104815" cy="415912"/>
          </a:xfrm>
          <a:prstGeom prst="roundRect">
            <a:avLst>
              <a:gd name="adj" fmla="val 3008"/>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44338EEB-CF41-57C7-14BB-CD6CA6E7C4ED}"/>
              </a:ext>
            </a:extLst>
          </p:cNvPr>
          <p:cNvCxnSpPr>
            <a:cxnSpLocks/>
            <a:stCxn id="6" idx="3"/>
            <a:endCxn id="8" idx="1"/>
          </p:cNvCxnSpPr>
          <p:nvPr/>
        </p:nvCxnSpPr>
        <p:spPr>
          <a:xfrm flipV="1">
            <a:off x="4933784" y="2396097"/>
            <a:ext cx="3427182" cy="646828"/>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901265-3522-A791-52EE-3987B1EC9165}"/>
              </a:ext>
            </a:extLst>
          </p:cNvPr>
          <p:cNvSpPr txBox="1"/>
          <p:nvPr/>
        </p:nvSpPr>
        <p:spPr>
          <a:xfrm>
            <a:off x="4542182" y="4451489"/>
            <a:ext cx="1842810" cy="35492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“By Site”</a:t>
            </a:r>
          </a:p>
        </p:txBody>
      </p:sp>
      <p:sp>
        <p:nvSpPr>
          <p:cNvPr id="19" name="TextBox 18">
            <a:extLst>
              <a:ext uri="{FF2B5EF4-FFF2-40B4-BE49-F238E27FC236}">
                <a16:creationId xmlns:a16="http://schemas.microsoft.com/office/drawing/2014/main" id="{311562E5-37A8-6826-BB52-AC97A957FD81}"/>
              </a:ext>
            </a:extLst>
          </p:cNvPr>
          <p:cNvSpPr txBox="1"/>
          <p:nvPr/>
        </p:nvSpPr>
        <p:spPr>
          <a:xfrm>
            <a:off x="8165326" y="4374530"/>
            <a:ext cx="3526403"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a site to view a list of the patients associated with that site</a:t>
            </a:r>
          </a:p>
        </p:txBody>
      </p:sp>
      <p:sp>
        <p:nvSpPr>
          <p:cNvPr id="26" name="Arrow: Right 25">
            <a:extLst>
              <a:ext uri="{FF2B5EF4-FFF2-40B4-BE49-F238E27FC236}">
                <a16:creationId xmlns:a16="http://schemas.microsoft.com/office/drawing/2014/main" id="{F6E8229B-2450-7AA8-8BA8-C8B96A42D766}"/>
              </a:ext>
            </a:extLst>
          </p:cNvPr>
          <p:cNvSpPr/>
          <p:nvPr/>
        </p:nvSpPr>
        <p:spPr>
          <a:xfrm>
            <a:off x="3359894" y="1265457"/>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row: Right 26">
            <a:extLst>
              <a:ext uri="{FF2B5EF4-FFF2-40B4-BE49-F238E27FC236}">
                <a16:creationId xmlns:a16="http://schemas.microsoft.com/office/drawing/2014/main" id="{66B9B1A1-5F10-43C6-1E89-9254043225F4}"/>
              </a:ext>
            </a:extLst>
          </p:cNvPr>
          <p:cNvSpPr/>
          <p:nvPr/>
        </p:nvSpPr>
        <p:spPr>
          <a:xfrm>
            <a:off x="7614252" y="2649636"/>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EDB4B08-0960-B12F-BD35-BFD70E8D3E76}"/>
              </a:ext>
            </a:extLst>
          </p:cNvPr>
          <p:cNvSpPr txBox="1"/>
          <p:nvPr/>
        </p:nvSpPr>
        <p:spPr>
          <a:xfrm>
            <a:off x="380103" y="4193362"/>
            <a:ext cx="2625910" cy="112930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“View Patients”</a:t>
            </a:r>
            <a:br>
              <a:rPr lang="en-US" sz="1600" b="1" dirty="0"/>
            </a:br>
            <a:r>
              <a:rPr lang="en-US" sz="1600" b="1" dirty="0"/>
              <a:t> from the main menu</a:t>
            </a:r>
          </a:p>
          <a:p>
            <a:pPr lvl="1"/>
            <a:r>
              <a:rPr lang="en-US" sz="1600" i="1" dirty="0"/>
              <a:t>Enter “/list” to open the main menu</a:t>
            </a:r>
          </a:p>
        </p:txBody>
      </p:sp>
    </p:spTree>
    <p:extLst>
      <p:ext uri="{BB962C8B-B14F-4D97-AF65-F5344CB8AC3E}">
        <p14:creationId xmlns:p14="http://schemas.microsoft.com/office/powerpoint/2010/main" val="970474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B964B59E-3F21-ACE2-25A9-B74DF0F5F085}"/>
              </a:ext>
            </a:extLst>
          </p:cNvPr>
          <p:cNvPicPr>
            <a:picLocks noChangeAspect="1"/>
          </p:cNvPicPr>
          <p:nvPr/>
        </p:nvPicPr>
        <p:blipFill rotWithShape="1">
          <a:blip r:embed="rId2">
            <a:extLst>
              <a:ext uri="{28A0092B-C50C-407E-A947-70E740481C1C}">
                <a14:useLocalDpi xmlns:a14="http://schemas.microsoft.com/office/drawing/2010/main" val="0"/>
              </a:ext>
            </a:extLst>
          </a:blip>
          <a:srcRect t="36000" b="40116"/>
          <a:stretch/>
        </p:blipFill>
        <p:spPr>
          <a:xfrm>
            <a:off x="276412" y="1926512"/>
            <a:ext cx="3169788" cy="1637969"/>
          </a:xfrm>
          <a:prstGeom prst="rect">
            <a:avLst/>
          </a:prstGeom>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Search for a Patient – By Site Cont’d</a:t>
            </a:r>
          </a:p>
        </p:txBody>
      </p:sp>
      <p:sp>
        <p:nvSpPr>
          <p:cNvPr id="3" name="Rectangle: Rounded Corners 2">
            <a:extLst>
              <a:ext uri="{FF2B5EF4-FFF2-40B4-BE49-F238E27FC236}">
                <a16:creationId xmlns:a16="http://schemas.microsoft.com/office/drawing/2014/main" id="{A4EBFF24-66F4-E4E2-5DB6-A51A7BB855A8}"/>
              </a:ext>
            </a:extLst>
          </p:cNvPr>
          <p:cNvSpPr/>
          <p:nvPr/>
        </p:nvSpPr>
        <p:spPr>
          <a:xfrm>
            <a:off x="318849" y="2461803"/>
            <a:ext cx="3096236" cy="547766"/>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Connector: Elbow 3">
            <a:extLst>
              <a:ext uri="{FF2B5EF4-FFF2-40B4-BE49-F238E27FC236}">
                <a16:creationId xmlns:a16="http://schemas.microsoft.com/office/drawing/2014/main" id="{FFCD3329-2DEB-7724-2E54-933706AA96C2}"/>
              </a:ext>
            </a:extLst>
          </p:cNvPr>
          <p:cNvCxnSpPr>
            <a:cxnSpLocks/>
            <a:stCxn id="3" idx="3"/>
            <a:endCxn id="20" idx="1"/>
          </p:cNvCxnSpPr>
          <p:nvPr/>
        </p:nvCxnSpPr>
        <p:spPr>
          <a:xfrm>
            <a:off x="3415085" y="2735686"/>
            <a:ext cx="1526651" cy="261955"/>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6" name="Arrow: Right 25">
            <a:extLst>
              <a:ext uri="{FF2B5EF4-FFF2-40B4-BE49-F238E27FC236}">
                <a16:creationId xmlns:a16="http://schemas.microsoft.com/office/drawing/2014/main" id="{F6E8229B-2450-7AA8-8BA8-C8B96A42D766}"/>
              </a:ext>
            </a:extLst>
          </p:cNvPr>
          <p:cNvSpPr/>
          <p:nvPr/>
        </p:nvSpPr>
        <p:spPr>
          <a:xfrm>
            <a:off x="3799680" y="2639825"/>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BEDB4B08-0960-B12F-BD35-BFD70E8D3E76}"/>
              </a:ext>
            </a:extLst>
          </p:cNvPr>
          <p:cNvSpPr txBox="1"/>
          <p:nvPr/>
        </p:nvSpPr>
        <p:spPr>
          <a:xfrm>
            <a:off x="276412" y="3858275"/>
            <a:ext cx="3169788" cy="164556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the patient you wish to view from the list of patients at that site</a:t>
            </a:r>
          </a:p>
          <a:p>
            <a:pPr lvl="1"/>
            <a:r>
              <a:rPr lang="en-US" sz="1600" i="1" dirty="0"/>
              <a:t>First initial, date of birth, site, and clinical condition will be displayed</a:t>
            </a:r>
          </a:p>
        </p:txBody>
      </p:sp>
      <p:pic>
        <p:nvPicPr>
          <p:cNvPr id="18" name="Picture 17">
            <a:extLst>
              <a:ext uri="{FF2B5EF4-FFF2-40B4-BE49-F238E27FC236}">
                <a16:creationId xmlns:a16="http://schemas.microsoft.com/office/drawing/2014/main" id="{5725CABF-485F-878F-B373-85C8E8399284}"/>
              </a:ext>
            </a:extLst>
          </p:cNvPr>
          <p:cNvPicPr>
            <a:picLocks noChangeAspect="1"/>
          </p:cNvPicPr>
          <p:nvPr/>
        </p:nvPicPr>
        <p:blipFill rotWithShape="1">
          <a:blip r:embed="rId3"/>
          <a:srcRect t="13971" b="9159"/>
          <a:stretch/>
        </p:blipFill>
        <p:spPr>
          <a:xfrm>
            <a:off x="4858247" y="897168"/>
            <a:ext cx="2981739" cy="4958968"/>
          </a:xfrm>
          <a:prstGeom prst="rect">
            <a:avLst/>
          </a:prstGeom>
          <a:effectLst>
            <a:outerShdw blurRad="50800" dist="38100" dir="2700000" algn="tl" rotWithShape="0">
              <a:prstClr val="black">
                <a:alpha val="40000"/>
              </a:prstClr>
            </a:outerShdw>
          </a:effectLst>
        </p:spPr>
      </p:pic>
      <p:sp>
        <p:nvSpPr>
          <p:cNvPr id="20" name="Rectangle: Rounded Corners 19">
            <a:extLst>
              <a:ext uri="{FF2B5EF4-FFF2-40B4-BE49-F238E27FC236}">
                <a16:creationId xmlns:a16="http://schemas.microsoft.com/office/drawing/2014/main" id="{C35281FA-AA2F-D381-A8FF-A3F038D599C8}"/>
              </a:ext>
            </a:extLst>
          </p:cNvPr>
          <p:cNvSpPr/>
          <p:nvPr/>
        </p:nvSpPr>
        <p:spPr>
          <a:xfrm>
            <a:off x="4941736" y="1001863"/>
            <a:ext cx="2806810" cy="3991555"/>
          </a:xfrm>
          <a:prstGeom prst="roundRect">
            <a:avLst>
              <a:gd name="adj" fmla="val 1981"/>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80B85849-12F6-22D6-6645-F19E609757ED}"/>
              </a:ext>
            </a:extLst>
          </p:cNvPr>
          <p:cNvSpPr txBox="1"/>
          <p:nvPr/>
        </p:nvSpPr>
        <p:spPr>
          <a:xfrm>
            <a:off x="8381338" y="2414496"/>
            <a:ext cx="3526403" cy="164556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the patient you wish to view and the patient record will be displayed</a:t>
            </a:r>
          </a:p>
          <a:p>
            <a:pPr marL="628650" lvl="1" indent="-171450">
              <a:buFont typeface="Arial" panose="020B0604020202020204" pitchFamily="34" charset="0"/>
              <a:buChar char="•"/>
            </a:pPr>
            <a:r>
              <a:rPr lang="en-US" sz="1600" i="1" dirty="0"/>
              <a:t>If there is no matching patient select “Exit Patient Census” to return to the main menu</a:t>
            </a:r>
          </a:p>
        </p:txBody>
      </p:sp>
    </p:spTree>
    <p:extLst>
      <p:ext uri="{BB962C8B-B14F-4D97-AF65-F5344CB8AC3E}">
        <p14:creationId xmlns:p14="http://schemas.microsoft.com/office/powerpoint/2010/main" val="2719054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183F13-777B-879E-7CC2-00C6EA2F730E}"/>
              </a:ext>
            </a:extLst>
          </p:cNvPr>
          <p:cNvPicPr>
            <a:picLocks noChangeAspect="1"/>
          </p:cNvPicPr>
          <p:nvPr/>
        </p:nvPicPr>
        <p:blipFill rotWithShape="1">
          <a:blip r:embed="rId2"/>
          <a:srcRect t="8985" b="40580"/>
          <a:stretch/>
        </p:blipFill>
        <p:spPr>
          <a:xfrm>
            <a:off x="8294869" y="754061"/>
            <a:ext cx="3169788" cy="3458817"/>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C7A9D265-CF1B-A5E9-2DA5-A832E070FE39}"/>
              </a:ext>
            </a:extLst>
          </p:cNvPr>
          <p:cNvPicPr>
            <a:picLocks noChangeAspect="1"/>
          </p:cNvPicPr>
          <p:nvPr/>
        </p:nvPicPr>
        <p:blipFill rotWithShape="1">
          <a:blip r:embed="rId3"/>
          <a:srcRect t="41971" b="38145"/>
          <a:stretch/>
        </p:blipFill>
        <p:spPr>
          <a:xfrm>
            <a:off x="4053271" y="1885215"/>
            <a:ext cx="3169788" cy="1363649"/>
          </a:xfrm>
          <a:prstGeom prst="rect">
            <a:avLst/>
          </a:prstGeom>
          <a:effectLst>
            <a:outerShdw blurRad="50800" dist="38100" dir="2700000" algn="tl" rotWithShape="0">
              <a:prstClr val="black">
                <a:alpha val="40000"/>
              </a:prstClr>
            </a:outerShdw>
          </a:effectLst>
        </p:spPr>
      </p:pic>
      <p:pic>
        <p:nvPicPr>
          <p:cNvPr id="5" name="Picture 4" descr="A screenshot of a computer&#10;&#10;Description automatically generated">
            <a:extLst>
              <a:ext uri="{FF2B5EF4-FFF2-40B4-BE49-F238E27FC236}">
                <a16:creationId xmlns:a16="http://schemas.microsoft.com/office/drawing/2014/main" id="{5FD893C9-A690-F1B5-CD7C-F03A29095367}"/>
              </a:ext>
            </a:extLst>
          </p:cNvPr>
          <p:cNvPicPr>
            <a:picLocks noChangeAspect="1"/>
          </p:cNvPicPr>
          <p:nvPr/>
        </p:nvPicPr>
        <p:blipFill rotWithShape="1">
          <a:blip r:embed="rId4">
            <a:extLst>
              <a:ext uri="{28A0092B-C50C-407E-A947-70E740481C1C}">
                <a14:useLocalDpi xmlns:a14="http://schemas.microsoft.com/office/drawing/2010/main" val="0"/>
              </a:ext>
            </a:extLst>
          </a:blip>
          <a:srcRect t="12113" b="39475"/>
          <a:stretch/>
        </p:blipFill>
        <p:spPr>
          <a:xfrm>
            <a:off x="315099" y="1047877"/>
            <a:ext cx="2814101" cy="2947518"/>
          </a:xfrm>
          <a:prstGeom prst="rect">
            <a:avLst/>
          </a:prstGeom>
          <a:ln w="28575">
            <a:solidFill>
              <a:schemeClr val="tx1"/>
            </a:solidFill>
          </a:ln>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Search for a Patient – By Clinical Condition</a:t>
            </a:r>
          </a:p>
        </p:txBody>
      </p:sp>
      <p:sp>
        <p:nvSpPr>
          <p:cNvPr id="3" name="Rectangle: Rounded Corners 2">
            <a:extLst>
              <a:ext uri="{FF2B5EF4-FFF2-40B4-BE49-F238E27FC236}">
                <a16:creationId xmlns:a16="http://schemas.microsoft.com/office/drawing/2014/main" id="{A4EBFF24-66F4-E4E2-5DB6-A51A7BB855A8}"/>
              </a:ext>
            </a:extLst>
          </p:cNvPr>
          <p:cNvSpPr/>
          <p:nvPr/>
        </p:nvSpPr>
        <p:spPr>
          <a:xfrm>
            <a:off x="315099" y="1112499"/>
            <a:ext cx="2766031" cy="497639"/>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Connector: Elbow 3">
            <a:extLst>
              <a:ext uri="{FF2B5EF4-FFF2-40B4-BE49-F238E27FC236}">
                <a16:creationId xmlns:a16="http://schemas.microsoft.com/office/drawing/2014/main" id="{FFCD3329-2DEB-7724-2E54-933706AA96C2}"/>
              </a:ext>
            </a:extLst>
          </p:cNvPr>
          <p:cNvCxnSpPr>
            <a:cxnSpLocks/>
            <a:stCxn id="3" idx="3"/>
            <a:endCxn id="6" idx="1"/>
          </p:cNvCxnSpPr>
          <p:nvPr/>
        </p:nvCxnSpPr>
        <p:spPr>
          <a:xfrm>
            <a:off x="3081130" y="1361319"/>
            <a:ext cx="1908314" cy="1681606"/>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5C2C512-FC09-C61D-FC89-075E73244C7A}"/>
              </a:ext>
            </a:extLst>
          </p:cNvPr>
          <p:cNvSpPr/>
          <p:nvPr/>
        </p:nvSpPr>
        <p:spPr>
          <a:xfrm>
            <a:off x="4989444" y="2913279"/>
            <a:ext cx="1331843" cy="259292"/>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D99FDCF-8A68-708D-F066-6FB205CDBE11}"/>
              </a:ext>
            </a:extLst>
          </p:cNvPr>
          <p:cNvSpPr/>
          <p:nvPr/>
        </p:nvSpPr>
        <p:spPr>
          <a:xfrm>
            <a:off x="8327356" y="2107256"/>
            <a:ext cx="3094694" cy="542380"/>
          </a:xfrm>
          <a:prstGeom prst="roundRect">
            <a:avLst>
              <a:gd name="adj" fmla="val 3008"/>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44338EEB-CF41-57C7-14BB-CD6CA6E7C4ED}"/>
              </a:ext>
            </a:extLst>
          </p:cNvPr>
          <p:cNvCxnSpPr>
            <a:cxnSpLocks/>
            <a:stCxn id="6" idx="3"/>
            <a:endCxn id="8" idx="1"/>
          </p:cNvCxnSpPr>
          <p:nvPr/>
        </p:nvCxnSpPr>
        <p:spPr>
          <a:xfrm flipV="1">
            <a:off x="6321287" y="2378446"/>
            <a:ext cx="2006069" cy="664479"/>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901265-3522-A791-52EE-3987B1EC9165}"/>
              </a:ext>
            </a:extLst>
          </p:cNvPr>
          <p:cNvSpPr txBox="1"/>
          <p:nvPr/>
        </p:nvSpPr>
        <p:spPr>
          <a:xfrm>
            <a:off x="4542182" y="4451489"/>
            <a:ext cx="1842810" cy="35492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“By Site”</a:t>
            </a:r>
          </a:p>
        </p:txBody>
      </p:sp>
      <p:sp>
        <p:nvSpPr>
          <p:cNvPr id="19" name="TextBox 18">
            <a:extLst>
              <a:ext uri="{FF2B5EF4-FFF2-40B4-BE49-F238E27FC236}">
                <a16:creationId xmlns:a16="http://schemas.microsoft.com/office/drawing/2014/main" id="{311562E5-37A8-6826-BB52-AC97A957FD81}"/>
              </a:ext>
            </a:extLst>
          </p:cNvPr>
          <p:cNvSpPr txBox="1"/>
          <p:nvPr/>
        </p:nvSpPr>
        <p:spPr>
          <a:xfrm>
            <a:off x="8165326" y="4374530"/>
            <a:ext cx="3526403"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a clinical condition to view a list of the patients in that condition</a:t>
            </a:r>
          </a:p>
        </p:txBody>
      </p:sp>
      <p:sp>
        <p:nvSpPr>
          <p:cNvPr id="26" name="Arrow: Right 25">
            <a:extLst>
              <a:ext uri="{FF2B5EF4-FFF2-40B4-BE49-F238E27FC236}">
                <a16:creationId xmlns:a16="http://schemas.microsoft.com/office/drawing/2014/main" id="{F6E8229B-2450-7AA8-8BA8-C8B96A42D766}"/>
              </a:ext>
            </a:extLst>
          </p:cNvPr>
          <p:cNvSpPr/>
          <p:nvPr/>
        </p:nvSpPr>
        <p:spPr>
          <a:xfrm>
            <a:off x="3359894" y="1265457"/>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row: Right 26">
            <a:extLst>
              <a:ext uri="{FF2B5EF4-FFF2-40B4-BE49-F238E27FC236}">
                <a16:creationId xmlns:a16="http://schemas.microsoft.com/office/drawing/2014/main" id="{66B9B1A1-5F10-43C6-1E89-9254043225F4}"/>
              </a:ext>
            </a:extLst>
          </p:cNvPr>
          <p:cNvSpPr/>
          <p:nvPr/>
        </p:nvSpPr>
        <p:spPr>
          <a:xfrm>
            <a:off x="7630154" y="2287771"/>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EDB4B08-0960-B12F-BD35-BFD70E8D3E76}"/>
              </a:ext>
            </a:extLst>
          </p:cNvPr>
          <p:cNvSpPr txBox="1"/>
          <p:nvPr/>
        </p:nvSpPr>
        <p:spPr>
          <a:xfrm>
            <a:off x="380103" y="4193362"/>
            <a:ext cx="2625910" cy="112930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“View Patients”</a:t>
            </a:r>
            <a:br>
              <a:rPr lang="en-US" sz="1600" b="1" dirty="0"/>
            </a:br>
            <a:r>
              <a:rPr lang="en-US" sz="1600" b="1" dirty="0"/>
              <a:t> from the main menu</a:t>
            </a:r>
          </a:p>
          <a:p>
            <a:pPr lvl="1"/>
            <a:r>
              <a:rPr lang="en-US" sz="1600" i="1" dirty="0"/>
              <a:t>Enter “/list” to open the main menu</a:t>
            </a:r>
          </a:p>
        </p:txBody>
      </p:sp>
    </p:spTree>
    <p:extLst>
      <p:ext uri="{BB962C8B-B14F-4D97-AF65-F5344CB8AC3E}">
        <p14:creationId xmlns:p14="http://schemas.microsoft.com/office/powerpoint/2010/main" val="4247069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B964B59E-3F21-ACE2-25A9-B74DF0F5F085}"/>
              </a:ext>
            </a:extLst>
          </p:cNvPr>
          <p:cNvPicPr>
            <a:picLocks noChangeAspect="1"/>
          </p:cNvPicPr>
          <p:nvPr/>
        </p:nvPicPr>
        <p:blipFill rotWithShape="1">
          <a:blip r:embed="rId2">
            <a:extLst>
              <a:ext uri="{28A0092B-C50C-407E-A947-70E740481C1C}">
                <a14:useLocalDpi xmlns:a14="http://schemas.microsoft.com/office/drawing/2010/main" val="0"/>
              </a:ext>
            </a:extLst>
          </a:blip>
          <a:srcRect t="20991" b="32889"/>
          <a:stretch/>
        </p:blipFill>
        <p:spPr>
          <a:xfrm>
            <a:off x="276412" y="897168"/>
            <a:ext cx="3169788" cy="3162891"/>
          </a:xfrm>
          <a:prstGeom prst="rect">
            <a:avLst/>
          </a:prstGeom>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Search for a Patient – By Clinical Condition Cont’d</a:t>
            </a:r>
          </a:p>
        </p:txBody>
      </p:sp>
      <p:sp>
        <p:nvSpPr>
          <p:cNvPr id="3" name="Rectangle: Rounded Corners 2">
            <a:extLst>
              <a:ext uri="{FF2B5EF4-FFF2-40B4-BE49-F238E27FC236}">
                <a16:creationId xmlns:a16="http://schemas.microsoft.com/office/drawing/2014/main" id="{A4EBFF24-66F4-E4E2-5DB6-A51A7BB855A8}"/>
              </a:ext>
            </a:extLst>
          </p:cNvPr>
          <p:cNvSpPr/>
          <p:nvPr/>
        </p:nvSpPr>
        <p:spPr>
          <a:xfrm>
            <a:off x="318849" y="2461803"/>
            <a:ext cx="3096236" cy="547766"/>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Connector: Elbow 3">
            <a:extLst>
              <a:ext uri="{FF2B5EF4-FFF2-40B4-BE49-F238E27FC236}">
                <a16:creationId xmlns:a16="http://schemas.microsoft.com/office/drawing/2014/main" id="{FFCD3329-2DEB-7724-2E54-933706AA96C2}"/>
              </a:ext>
            </a:extLst>
          </p:cNvPr>
          <p:cNvCxnSpPr>
            <a:cxnSpLocks/>
            <a:stCxn id="3" idx="3"/>
            <a:endCxn id="20" idx="1"/>
          </p:cNvCxnSpPr>
          <p:nvPr/>
        </p:nvCxnSpPr>
        <p:spPr>
          <a:xfrm>
            <a:off x="3415085" y="2735686"/>
            <a:ext cx="1526651" cy="261955"/>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6" name="Arrow: Right 25">
            <a:extLst>
              <a:ext uri="{FF2B5EF4-FFF2-40B4-BE49-F238E27FC236}">
                <a16:creationId xmlns:a16="http://schemas.microsoft.com/office/drawing/2014/main" id="{F6E8229B-2450-7AA8-8BA8-C8B96A42D766}"/>
              </a:ext>
            </a:extLst>
          </p:cNvPr>
          <p:cNvSpPr/>
          <p:nvPr/>
        </p:nvSpPr>
        <p:spPr>
          <a:xfrm>
            <a:off x="3751651" y="2639825"/>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BEDB4B08-0960-B12F-BD35-BFD70E8D3E76}"/>
              </a:ext>
            </a:extLst>
          </p:cNvPr>
          <p:cNvSpPr txBox="1"/>
          <p:nvPr/>
        </p:nvSpPr>
        <p:spPr>
          <a:xfrm>
            <a:off x="318849" y="4126701"/>
            <a:ext cx="3169788" cy="164556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the patient you wish to view from the list of patients at that site</a:t>
            </a:r>
          </a:p>
          <a:p>
            <a:pPr lvl="1"/>
            <a:r>
              <a:rPr lang="en-US" sz="1600" i="1" dirty="0"/>
              <a:t>First initial, date of birth, site, and clinical condition will be displayed</a:t>
            </a:r>
          </a:p>
        </p:txBody>
      </p:sp>
      <p:pic>
        <p:nvPicPr>
          <p:cNvPr id="18" name="Picture 17">
            <a:extLst>
              <a:ext uri="{FF2B5EF4-FFF2-40B4-BE49-F238E27FC236}">
                <a16:creationId xmlns:a16="http://schemas.microsoft.com/office/drawing/2014/main" id="{5725CABF-485F-878F-B373-85C8E8399284}"/>
              </a:ext>
            </a:extLst>
          </p:cNvPr>
          <p:cNvPicPr>
            <a:picLocks noChangeAspect="1"/>
          </p:cNvPicPr>
          <p:nvPr/>
        </p:nvPicPr>
        <p:blipFill rotWithShape="1">
          <a:blip r:embed="rId3"/>
          <a:srcRect t="13971" b="9159"/>
          <a:stretch/>
        </p:blipFill>
        <p:spPr>
          <a:xfrm>
            <a:off x="4858247" y="897168"/>
            <a:ext cx="2981739" cy="4958968"/>
          </a:xfrm>
          <a:prstGeom prst="rect">
            <a:avLst/>
          </a:prstGeom>
          <a:effectLst>
            <a:outerShdw blurRad="50800" dist="38100" dir="2700000" algn="tl" rotWithShape="0">
              <a:prstClr val="black">
                <a:alpha val="40000"/>
              </a:prstClr>
            </a:outerShdw>
          </a:effectLst>
        </p:spPr>
      </p:pic>
      <p:sp>
        <p:nvSpPr>
          <p:cNvPr id="20" name="Rectangle: Rounded Corners 19">
            <a:extLst>
              <a:ext uri="{FF2B5EF4-FFF2-40B4-BE49-F238E27FC236}">
                <a16:creationId xmlns:a16="http://schemas.microsoft.com/office/drawing/2014/main" id="{C35281FA-AA2F-D381-A8FF-A3F038D599C8}"/>
              </a:ext>
            </a:extLst>
          </p:cNvPr>
          <p:cNvSpPr/>
          <p:nvPr/>
        </p:nvSpPr>
        <p:spPr>
          <a:xfrm>
            <a:off x="4941736" y="1001863"/>
            <a:ext cx="2806810" cy="3991555"/>
          </a:xfrm>
          <a:prstGeom prst="roundRect">
            <a:avLst>
              <a:gd name="adj" fmla="val 1981"/>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80B85849-12F6-22D6-6645-F19E609757ED}"/>
              </a:ext>
            </a:extLst>
          </p:cNvPr>
          <p:cNvSpPr txBox="1"/>
          <p:nvPr/>
        </p:nvSpPr>
        <p:spPr>
          <a:xfrm>
            <a:off x="8381338" y="2414496"/>
            <a:ext cx="3526403" cy="164556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the patient you wish to view and the patient record will be displayed</a:t>
            </a:r>
          </a:p>
          <a:p>
            <a:pPr marL="628650" lvl="1" indent="-171450">
              <a:buFont typeface="Arial" panose="020B0604020202020204" pitchFamily="34" charset="0"/>
              <a:buChar char="•"/>
            </a:pPr>
            <a:r>
              <a:rPr lang="en-US" sz="1600" i="1" dirty="0"/>
              <a:t>If there is no matching patient select “Exit Patient Census” to return to the main menu</a:t>
            </a:r>
          </a:p>
        </p:txBody>
      </p:sp>
    </p:spTree>
    <p:extLst>
      <p:ext uri="{BB962C8B-B14F-4D97-AF65-F5344CB8AC3E}">
        <p14:creationId xmlns:p14="http://schemas.microsoft.com/office/powerpoint/2010/main" val="3852661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C761-413F-71C2-E5BB-C2D655247924}"/>
              </a:ext>
            </a:extLst>
          </p:cNvPr>
          <p:cNvSpPr>
            <a:spLocks noGrp="1"/>
          </p:cNvSpPr>
          <p:nvPr>
            <p:ph type="title"/>
          </p:nvPr>
        </p:nvSpPr>
        <p:spPr>
          <a:xfrm>
            <a:off x="838200" y="2289720"/>
            <a:ext cx="10515600" cy="1325563"/>
          </a:xfrm>
        </p:spPr>
        <p:txBody>
          <a:bodyPr/>
          <a:lstStyle/>
          <a:p>
            <a:pPr algn="ctr"/>
            <a:r>
              <a:rPr lang="en-US" dirty="0"/>
              <a:t>Update Patient Record</a:t>
            </a:r>
          </a:p>
        </p:txBody>
      </p:sp>
    </p:spTree>
    <p:extLst>
      <p:ext uri="{BB962C8B-B14F-4D97-AF65-F5344CB8AC3E}">
        <p14:creationId xmlns:p14="http://schemas.microsoft.com/office/powerpoint/2010/main" val="3583171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Update Patient Record</a:t>
            </a:r>
          </a:p>
        </p:txBody>
      </p:sp>
      <p:sp>
        <p:nvSpPr>
          <p:cNvPr id="3" name="Rectangle: Rounded Corners 2">
            <a:extLst>
              <a:ext uri="{FF2B5EF4-FFF2-40B4-BE49-F238E27FC236}">
                <a16:creationId xmlns:a16="http://schemas.microsoft.com/office/drawing/2014/main" id="{A4EBFF24-66F4-E4E2-5DB6-A51A7BB855A8}"/>
              </a:ext>
            </a:extLst>
          </p:cNvPr>
          <p:cNvSpPr/>
          <p:nvPr/>
        </p:nvSpPr>
        <p:spPr>
          <a:xfrm>
            <a:off x="2428610" y="1794875"/>
            <a:ext cx="308005" cy="190983"/>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descr="A screenshot of a phone&#10;&#10;Description automatically generated">
            <a:extLst>
              <a:ext uri="{FF2B5EF4-FFF2-40B4-BE49-F238E27FC236}">
                <a16:creationId xmlns:a16="http://schemas.microsoft.com/office/drawing/2014/main" id="{066913FF-FED1-5558-E873-7710DA0958B5}"/>
              </a:ext>
            </a:extLst>
          </p:cNvPr>
          <p:cNvPicPr>
            <a:picLocks noChangeAspect="1"/>
          </p:cNvPicPr>
          <p:nvPr/>
        </p:nvPicPr>
        <p:blipFill rotWithShape="1">
          <a:blip r:embed="rId2">
            <a:extLst>
              <a:ext uri="{28A0092B-C50C-407E-A947-70E740481C1C}">
                <a14:useLocalDpi xmlns:a14="http://schemas.microsoft.com/office/drawing/2010/main" val="0"/>
              </a:ext>
            </a:extLst>
          </a:blip>
          <a:srcRect t="68277" b="8781"/>
          <a:stretch/>
        </p:blipFill>
        <p:spPr>
          <a:xfrm>
            <a:off x="4236593" y="4176321"/>
            <a:ext cx="3051775" cy="1519002"/>
          </a:xfrm>
          <a:prstGeom prst="rect">
            <a:avLst/>
          </a:prstGeom>
          <a:ln w="38100">
            <a:solidFill>
              <a:srgbClr val="E5232E"/>
            </a:solidFill>
          </a:ln>
          <a:effectLst>
            <a:outerShdw blurRad="50800" dist="38100" dir="2700000" algn="tl" rotWithShape="0">
              <a:prstClr val="black">
                <a:alpha val="40000"/>
              </a:prstClr>
            </a:outerShdw>
          </a:effectLst>
        </p:spPr>
      </p:pic>
      <p:pic>
        <p:nvPicPr>
          <p:cNvPr id="21" name="Picture 20" descr="A screenshot of a computer&#10;&#10;Description automatically generated">
            <a:extLst>
              <a:ext uri="{FF2B5EF4-FFF2-40B4-BE49-F238E27FC236}">
                <a16:creationId xmlns:a16="http://schemas.microsoft.com/office/drawing/2014/main" id="{027A3D15-385F-7CA0-481F-0E6638575469}"/>
              </a:ext>
            </a:extLst>
          </p:cNvPr>
          <p:cNvPicPr>
            <a:picLocks noChangeAspect="1"/>
          </p:cNvPicPr>
          <p:nvPr/>
        </p:nvPicPr>
        <p:blipFill rotWithShape="1">
          <a:blip r:embed="rId3">
            <a:extLst>
              <a:ext uri="{28A0092B-C50C-407E-A947-70E740481C1C}">
                <a14:useLocalDpi xmlns:a14="http://schemas.microsoft.com/office/drawing/2010/main" val="0"/>
              </a:ext>
            </a:extLst>
          </a:blip>
          <a:srcRect t="16241" b="22368"/>
          <a:stretch/>
        </p:blipFill>
        <p:spPr>
          <a:xfrm>
            <a:off x="442208" y="893003"/>
            <a:ext cx="2969244" cy="3943846"/>
          </a:xfrm>
          <a:prstGeom prst="rect">
            <a:avLst/>
          </a:prstGeom>
          <a:effectLst>
            <a:outerShdw blurRad="50800" dist="38100" dir="2700000" algn="tl" rotWithShape="0">
              <a:prstClr val="black">
                <a:alpha val="40000"/>
              </a:prstClr>
            </a:outerShdw>
          </a:effectLst>
        </p:spPr>
      </p:pic>
      <p:pic>
        <p:nvPicPr>
          <p:cNvPr id="25" name="Picture 24" descr="A screenshot of a computer&#10;&#10;Description automatically generated">
            <a:extLst>
              <a:ext uri="{FF2B5EF4-FFF2-40B4-BE49-F238E27FC236}">
                <a16:creationId xmlns:a16="http://schemas.microsoft.com/office/drawing/2014/main" id="{EFE2D816-780B-8CD5-B24A-D1B0D2E7FE2E}"/>
              </a:ext>
            </a:extLst>
          </p:cNvPr>
          <p:cNvPicPr>
            <a:picLocks noChangeAspect="1"/>
          </p:cNvPicPr>
          <p:nvPr/>
        </p:nvPicPr>
        <p:blipFill rotWithShape="1">
          <a:blip r:embed="rId4">
            <a:extLst>
              <a:ext uri="{28A0092B-C50C-407E-A947-70E740481C1C}">
                <a14:useLocalDpi xmlns:a14="http://schemas.microsoft.com/office/drawing/2010/main" val="0"/>
              </a:ext>
            </a:extLst>
          </a:blip>
          <a:srcRect l="2545" t="77676" r="6580" b="13474"/>
          <a:stretch/>
        </p:blipFill>
        <p:spPr>
          <a:xfrm>
            <a:off x="442208" y="4836848"/>
            <a:ext cx="2969244" cy="689309"/>
          </a:xfrm>
          <a:prstGeom prst="rect">
            <a:avLst/>
          </a:prstGeom>
          <a:effectLst>
            <a:outerShdw blurRad="50800" dist="38100" dir="2700000" algn="tl" rotWithShape="0">
              <a:prstClr val="black">
                <a:alpha val="40000"/>
              </a:prstClr>
            </a:outerShdw>
          </a:effectLst>
        </p:spPr>
      </p:pic>
      <p:sp>
        <p:nvSpPr>
          <p:cNvPr id="26" name="Rectangle: Rounded Corners 25">
            <a:extLst>
              <a:ext uri="{FF2B5EF4-FFF2-40B4-BE49-F238E27FC236}">
                <a16:creationId xmlns:a16="http://schemas.microsoft.com/office/drawing/2014/main" id="{38344D55-A590-5EA9-6753-9B03718E2FF6}"/>
              </a:ext>
            </a:extLst>
          </p:cNvPr>
          <p:cNvSpPr/>
          <p:nvPr/>
        </p:nvSpPr>
        <p:spPr>
          <a:xfrm>
            <a:off x="1713489" y="4880493"/>
            <a:ext cx="1520028" cy="266188"/>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1AD62C9-3BD1-23F2-F973-CEDEE40FBF3C}"/>
              </a:ext>
            </a:extLst>
          </p:cNvPr>
          <p:cNvSpPr/>
          <p:nvPr/>
        </p:nvSpPr>
        <p:spPr>
          <a:xfrm>
            <a:off x="928633" y="1900367"/>
            <a:ext cx="1499977" cy="133117"/>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D45A5A7A-68DD-4D73-6B61-6C470FB4A7D4}"/>
              </a:ext>
            </a:extLst>
          </p:cNvPr>
          <p:cNvSpPr/>
          <p:nvPr/>
        </p:nvSpPr>
        <p:spPr>
          <a:xfrm>
            <a:off x="874986" y="1459150"/>
            <a:ext cx="2407112" cy="293215"/>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3E90344E-3D81-A777-EFBD-39B986E85E47}"/>
              </a:ext>
            </a:extLst>
          </p:cNvPr>
          <p:cNvSpPr/>
          <p:nvPr/>
        </p:nvSpPr>
        <p:spPr>
          <a:xfrm>
            <a:off x="1005402" y="3791506"/>
            <a:ext cx="902911" cy="134448"/>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63B6BAA-C79C-BC9F-0412-D50689F2F1F4}"/>
              </a:ext>
            </a:extLst>
          </p:cNvPr>
          <p:cNvSpPr/>
          <p:nvPr/>
        </p:nvSpPr>
        <p:spPr>
          <a:xfrm>
            <a:off x="1733369" y="5211969"/>
            <a:ext cx="1611902" cy="266188"/>
          </a:xfrm>
          <a:prstGeom prst="roundRect">
            <a:avLst/>
          </a:prstGeom>
          <a:ln w="28575">
            <a:solidFill>
              <a:srgbClr val="E5232E"/>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DD6871E6-206B-71AF-668D-9C047747DBCB}"/>
              </a:ext>
            </a:extLst>
          </p:cNvPr>
          <p:cNvSpPr/>
          <p:nvPr/>
        </p:nvSpPr>
        <p:spPr>
          <a:xfrm>
            <a:off x="882213" y="2437075"/>
            <a:ext cx="1499977" cy="1117158"/>
          </a:xfrm>
          <a:prstGeom prst="roundRect">
            <a:avLst/>
          </a:prstGeom>
          <a:ln w="28575">
            <a:solidFill>
              <a:srgbClr val="E5232E"/>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B6B1D56B-B1E6-73BF-1ECB-ECAAD7FD21FD}"/>
              </a:ext>
            </a:extLst>
          </p:cNvPr>
          <p:cNvSpPr/>
          <p:nvPr/>
        </p:nvSpPr>
        <p:spPr>
          <a:xfrm>
            <a:off x="908753" y="3957025"/>
            <a:ext cx="1218219" cy="746171"/>
          </a:xfrm>
          <a:prstGeom prst="roundRect">
            <a:avLst/>
          </a:prstGeom>
          <a:ln w="28575">
            <a:solidFill>
              <a:srgbClr val="E5232E"/>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31AE4719-04C3-295E-B030-74F665D81107}"/>
              </a:ext>
            </a:extLst>
          </p:cNvPr>
          <p:cNvSpPr/>
          <p:nvPr/>
        </p:nvSpPr>
        <p:spPr>
          <a:xfrm>
            <a:off x="517558" y="5223993"/>
            <a:ext cx="1161063" cy="254164"/>
          </a:xfrm>
          <a:prstGeom prst="roundRect">
            <a:avLst/>
          </a:prstGeom>
          <a:ln w="28575">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39A5C3B3-009D-E2F0-E525-C454A413E12C}"/>
              </a:ext>
            </a:extLst>
          </p:cNvPr>
          <p:cNvSpPr/>
          <p:nvPr/>
        </p:nvSpPr>
        <p:spPr>
          <a:xfrm>
            <a:off x="2490715" y="1890365"/>
            <a:ext cx="791383" cy="161072"/>
          </a:xfrm>
          <a:prstGeom prst="roundRect">
            <a:avLst/>
          </a:prstGeom>
          <a:ln w="28575">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F816D15B-C849-73F4-708D-17E6B132544A}"/>
              </a:ext>
            </a:extLst>
          </p:cNvPr>
          <p:cNvSpPr/>
          <p:nvPr/>
        </p:nvSpPr>
        <p:spPr>
          <a:xfrm>
            <a:off x="802840" y="2056480"/>
            <a:ext cx="1055107" cy="144848"/>
          </a:xfrm>
          <a:prstGeom prst="roundRect">
            <a:avLst/>
          </a:prstGeom>
          <a:ln w="28575">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6" name="Picture 45" descr="A screenshot of a chat&#10;&#10;Description automatically generated">
            <a:extLst>
              <a:ext uri="{FF2B5EF4-FFF2-40B4-BE49-F238E27FC236}">
                <a16:creationId xmlns:a16="http://schemas.microsoft.com/office/drawing/2014/main" id="{515F1153-E643-F193-F411-C5E5A5D7D2FE}"/>
              </a:ext>
            </a:extLst>
          </p:cNvPr>
          <p:cNvPicPr>
            <a:picLocks noChangeAspect="1"/>
          </p:cNvPicPr>
          <p:nvPr/>
        </p:nvPicPr>
        <p:blipFill rotWithShape="1">
          <a:blip r:embed="rId5">
            <a:extLst>
              <a:ext uri="{28A0092B-C50C-407E-A947-70E740481C1C}">
                <a14:useLocalDpi xmlns:a14="http://schemas.microsoft.com/office/drawing/2010/main" val="0"/>
              </a:ext>
            </a:extLst>
          </a:blip>
          <a:srcRect t="33450"/>
          <a:stretch/>
        </p:blipFill>
        <p:spPr>
          <a:xfrm>
            <a:off x="4236592" y="888760"/>
            <a:ext cx="3051776" cy="1350811"/>
          </a:xfrm>
          <a:prstGeom prst="rect">
            <a:avLst/>
          </a:prstGeom>
          <a:ln w="38100">
            <a:solidFill>
              <a:srgbClr val="FFC000"/>
            </a:solidFill>
          </a:ln>
          <a:effectLst>
            <a:outerShdw blurRad="50800" dist="38100" dir="2700000" algn="tl" rotWithShape="0">
              <a:prstClr val="black">
                <a:alpha val="40000"/>
              </a:prstClr>
            </a:outerShdw>
          </a:effectLst>
        </p:spPr>
      </p:pic>
      <p:pic>
        <p:nvPicPr>
          <p:cNvPr id="50" name="Picture 49">
            <a:extLst>
              <a:ext uri="{FF2B5EF4-FFF2-40B4-BE49-F238E27FC236}">
                <a16:creationId xmlns:a16="http://schemas.microsoft.com/office/drawing/2014/main" id="{B744227B-6223-D0FE-739E-2A8958B6ABF5}"/>
              </a:ext>
            </a:extLst>
          </p:cNvPr>
          <p:cNvPicPr>
            <a:picLocks noChangeAspect="1"/>
          </p:cNvPicPr>
          <p:nvPr/>
        </p:nvPicPr>
        <p:blipFill rotWithShape="1">
          <a:blip r:embed="rId6"/>
          <a:srcRect t="67305" b="9739"/>
          <a:stretch/>
        </p:blipFill>
        <p:spPr>
          <a:xfrm>
            <a:off x="4236592" y="2435999"/>
            <a:ext cx="3056127" cy="1519003"/>
          </a:xfrm>
          <a:prstGeom prst="rect">
            <a:avLst/>
          </a:prstGeom>
          <a:ln w="38100">
            <a:solidFill>
              <a:srgbClr val="00B0F0"/>
            </a:solidFill>
          </a:ln>
          <a:effectLst>
            <a:outerShdw blurRad="50800" dist="38100" dir="2700000" algn="tl" rotWithShape="0">
              <a:prstClr val="black">
                <a:alpha val="40000"/>
              </a:prstClr>
            </a:outerShdw>
          </a:effectLst>
        </p:spPr>
      </p:pic>
      <p:sp>
        <p:nvSpPr>
          <p:cNvPr id="51" name="object 12">
            <a:extLst>
              <a:ext uri="{FF2B5EF4-FFF2-40B4-BE49-F238E27FC236}">
                <a16:creationId xmlns:a16="http://schemas.microsoft.com/office/drawing/2014/main" id="{73CEA2E8-2CBA-670A-2951-C27311B5E513}"/>
              </a:ext>
            </a:extLst>
          </p:cNvPr>
          <p:cNvSpPr/>
          <p:nvPr/>
        </p:nvSpPr>
        <p:spPr>
          <a:xfrm>
            <a:off x="3489072" y="1039456"/>
            <a:ext cx="673949" cy="4184537"/>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1">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ea typeface="+mn-ea"/>
              <a:cs typeface="+mn-cs"/>
            </a:endParaRPr>
          </a:p>
        </p:txBody>
      </p:sp>
      <p:sp>
        <p:nvSpPr>
          <p:cNvPr id="53" name="TextBox 52">
            <a:extLst>
              <a:ext uri="{FF2B5EF4-FFF2-40B4-BE49-F238E27FC236}">
                <a16:creationId xmlns:a16="http://schemas.microsoft.com/office/drawing/2014/main" id="{265E5969-1762-C96C-C833-B33F02862AC7}"/>
              </a:ext>
            </a:extLst>
          </p:cNvPr>
          <p:cNvSpPr txBox="1"/>
          <p:nvPr/>
        </p:nvSpPr>
        <p:spPr>
          <a:xfrm>
            <a:off x="8150092" y="620235"/>
            <a:ext cx="3570751" cy="1677829"/>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400" b="1" dirty="0"/>
              <a:t>Transfer Patient</a:t>
            </a:r>
          </a:p>
          <a:p>
            <a:pPr lvl="1"/>
            <a:r>
              <a:rPr lang="en-US" sz="1400" i="1" dirty="0"/>
              <a:t>To transfer a patient select either “Change Site” or “Change Virtual Ward” and select from the displayed list.  This will associate the patient with a new location and they will be visible in a list of that locations patients. </a:t>
            </a:r>
          </a:p>
        </p:txBody>
      </p:sp>
      <p:sp>
        <p:nvSpPr>
          <p:cNvPr id="56" name="TextBox 55">
            <a:extLst>
              <a:ext uri="{FF2B5EF4-FFF2-40B4-BE49-F238E27FC236}">
                <a16:creationId xmlns:a16="http://schemas.microsoft.com/office/drawing/2014/main" id="{77C7350B-0697-3661-AC7C-5A26F76EDCE3}"/>
              </a:ext>
            </a:extLst>
          </p:cNvPr>
          <p:cNvSpPr txBox="1"/>
          <p:nvPr/>
        </p:nvSpPr>
        <p:spPr>
          <a:xfrm>
            <a:off x="8150091" y="2518741"/>
            <a:ext cx="3570751" cy="1451967"/>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400" b="1" dirty="0"/>
              <a:t>Edit Patient Info/History</a:t>
            </a:r>
          </a:p>
          <a:p>
            <a:pPr lvl="1"/>
            <a:r>
              <a:rPr lang="en-US" sz="1400" i="1" dirty="0"/>
              <a:t>To update patient name, date of birth, blood type, clinical condition, or allergies select the option, enter the update and confirm.  </a:t>
            </a:r>
            <a:br>
              <a:rPr lang="en-US" sz="1400" i="1" dirty="0"/>
            </a:br>
            <a:r>
              <a:rPr lang="en-US" sz="1400" b="1" i="1" dirty="0"/>
              <a:t>DODID is not an editable field</a:t>
            </a:r>
            <a:endParaRPr lang="en-US" sz="1400" i="1" dirty="0"/>
          </a:p>
        </p:txBody>
      </p:sp>
      <p:sp>
        <p:nvSpPr>
          <p:cNvPr id="57" name="TextBox 56">
            <a:extLst>
              <a:ext uri="{FF2B5EF4-FFF2-40B4-BE49-F238E27FC236}">
                <a16:creationId xmlns:a16="http://schemas.microsoft.com/office/drawing/2014/main" id="{0CC965E7-D28E-D44F-D4A9-FC6D0DC92C1B}"/>
              </a:ext>
            </a:extLst>
          </p:cNvPr>
          <p:cNvSpPr txBox="1"/>
          <p:nvPr/>
        </p:nvSpPr>
        <p:spPr>
          <a:xfrm>
            <a:off x="8150091" y="4096906"/>
            <a:ext cx="3570751" cy="1677829"/>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400" b="1" dirty="0"/>
              <a:t>Document Care/Condition</a:t>
            </a:r>
          </a:p>
          <a:p>
            <a:pPr lvl="1"/>
            <a:r>
              <a:rPr lang="en-US" sz="1400" i="1" dirty="0"/>
              <a:t>To update Chief Complaint, Vital Signs, Condition/Diagnosis, Treatments, Immunizations, Medications, or add a Note select the option, enter your data and confirm.  Updates will be date/time stamped. </a:t>
            </a:r>
          </a:p>
        </p:txBody>
      </p:sp>
      <p:sp>
        <p:nvSpPr>
          <p:cNvPr id="58" name="object 12">
            <a:extLst>
              <a:ext uri="{FF2B5EF4-FFF2-40B4-BE49-F238E27FC236}">
                <a16:creationId xmlns:a16="http://schemas.microsoft.com/office/drawing/2014/main" id="{08BEB86A-E011-E375-EC88-09BAF7928DF3}"/>
              </a:ext>
            </a:extLst>
          </p:cNvPr>
          <p:cNvSpPr/>
          <p:nvPr/>
        </p:nvSpPr>
        <p:spPr>
          <a:xfrm>
            <a:off x="7382366" y="880186"/>
            <a:ext cx="637144" cy="1391715"/>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1">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ea typeface="+mn-ea"/>
              <a:cs typeface="+mn-cs"/>
            </a:endParaRPr>
          </a:p>
        </p:txBody>
      </p:sp>
      <p:sp>
        <p:nvSpPr>
          <p:cNvPr id="59" name="object 12">
            <a:extLst>
              <a:ext uri="{FF2B5EF4-FFF2-40B4-BE49-F238E27FC236}">
                <a16:creationId xmlns:a16="http://schemas.microsoft.com/office/drawing/2014/main" id="{22EA90DC-D769-1922-F8BC-24A56230EC30}"/>
              </a:ext>
            </a:extLst>
          </p:cNvPr>
          <p:cNvSpPr/>
          <p:nvPr/>
        </p:nvSpPr>
        <p:spPr>
          <a:xfrm>
            <a:off x="7382366" y="2548868"/>
            <a:ext cx="637144" cy="1391715"/>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1">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ea typeface="+mn-ea"/>
              <a:cs typeface="+mn-cs"/>
            </a:endParaRPr>
          </a:p>
        </p:txBody>
      </p:sp>
      <p:sp>
        <p:nvSpPr>
          <p:cNvPr id="60" name="object 12">
            <a:extLst>
              <a:ext uri="{FF2B5EF4-FFF2-40B4-BE49-F238E27FC236}">
                <a16:creationId xmlns:a16="http://schemas.microsoft.com/office/drawing/2014/main" id="{D5711D57-52BE-BE77-314F-F557164609B8}"/>
              </a:ext>
            </a:extLst>
          </p:cNvPr>
          <p:cNvSpPr/>
          <p:nvPr/>
        </p:nvSpPr>
        <p:spPr>
          <a:xfrm>
            <a:off x="7382366" y="4239964"/>
            <a:ext cx="637144" cy="1391715"/>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1">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ea typeface="+mn-ea"/>
              <a:cs typeface="+mn-cs"/>
            </a:endParaRPr>
          </a:p>
        </p:txBody>
      </p:sp>
    </p:spTree>
    <p:extLst>
      <p:ext uri="{BB962C8B-B14F-4D97-AF65-F5344CB8AC3E}">
        <p14:creationId xmlns:p14="http://schemas.microsoft.com/office/powerpoint/2010/main" val="133665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Update Patient Record – Info/History</a:t>
            </a:r>
          </a:p>
        </p:txBody>
      </p:sp>
      <p:sp>
        <p:nvSpPr>
          <p:cNvPr id="3" name="Rectangle: Rounded Corners 2">
            <a:extLst>
              <a:ext uri="{FF2B5EF4-FFF2-40B4-BE49-F238E27FC236}">
                <a16:creationId xmlns:a16="http://schemas.microsoft.com/office/drawing/2014/main" id="{A4EBFF24-66F4-E4E2-5DB6-A51A7BB855A8}"/>
              </a:ext>
            </a:extLst>
          </p:cNvPr>
          <p:cNvSpPr/>
          <p:nvPr/>
        </p:nvSpPr>
        <p:spPr>
          <a:xfrm>
            <a:off x="2428610" y="1794875"/>
            <a:ext cx="308005" cy="190983"/>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descr="A screenshot of a computer&#10;&#10;Description automatically generated">
            <a:extLst>
              <a:ext uri="{FF2B5EF4-FFF2-40B4-BE49-F238E27FC236}">
                <a16:creationId xmlns:a16="http://schemas.microsoft.com/office/drawing/2014/main" id="{027A3D15-385F-7CA0-481F-0E6638575469}"/>
              </a:ext>
            </a:extLst>
          </p:cNvPr>
          <p:cNvPicPr>
            <a:picLocks noChangeAspect="1"/>
          </p:cNvPicPr>
          <p:nvPr/>
        </p:nvPicPr>
        <p:blipFill rotWithShape="1">
          <a:blip r:embed="rId2">
            <a:extLst>
              <a:ext uri="{28A0092B-C50C-407E-A947-70E740481C1C}">
                <a14:useLocalDpi xmlns:a14="http://schemas.microsoft.com/office/drawing/2010/main" val="0"/>
              </a:ext>
            </a:extLst>
          </a:blip>
          <a:srcRect t="16241" b="22368"/>
          <a:stretch/>
        </p:blipFill>
        <p:spPr>
          <a:xfrm>
            <a:off x="442208" y="893003"/>
            <a:ext cx="2969244" cy="3943846"/>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EFE2D816-780B-8CD5-B24A-D1B0D2E7FE2E}"/>
              </a:ext>
            </a:extLst>
          </p:cNvPr>
          <p:cNvPicPr>
            <a:picLocks noChangeAspect="1"/>
          </p:cNvPicPr>
          <p:nvPr/>
        </p:nvPicPr>
        <p:blipFill rotWithShape="1">
          <a:blip r:embed="rId3">
            <a:extLst>
              <a:ext uri="{28A0092B-C50C-407E-A947-70E740481C1C}">
                <a14:useLocalDpi xmlns:a14="http://schemas.microsoft.com/office/drawing/2010/main" val="0"/>
              </a:ext>
            </a:extLst>
          </a:blip>
          <a:srcRect l="2545" t="77676" r="6580" b="13474"/>
          <a:stretch/>
        </p:blipFill>
        <p:spPr>
          <a:xfrm>
            <a:off x="442208" y="4836848"/>
            <a:ext cx="2969244" cy="689309"/>
          </a:xfrm>
          <a:prstGeom prst="rect">
            <a:avLst/>
          </a:prstGeom>
        </p:spPr>
      </p:pic>
      <p:sp>
        <p:nvSpPr>
          <p:cNvPr id="26" name="Rectangle: Rounded Corners 25">
            <a:extLst>
              <a:ext uri="{FF2B5EF4-FFF2-40B4-BE49-F238E27FC236}">
                <a16:creationId xmlns:a16="http://schemas.microsoft.com/office/drawing/2014/main" id="{38344D55-A590-5EA9-6753-9B03718E2FF6}"/>
              </a:ext>
            </a:extLst>
          </p:cNvPr>
          <p:cNvSpPr/>
          <p:nvPr/>
        </p:nvSpPr>
        <p:spPr>
          <a:xfrm>
            <a:off x="1713489" y="4880493"/>
            <a:ext cx="1520028" cy="266188"/>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1AD62C9-3BD1-23F2-F973-CEDEE40FBF3C}"/>
              </a:ext>
            </a:extLst>
          </p:cNvPr>
          <p:cNvSpPr/>
          <p:nvPr/>
        </p:nvSpPr>
        <p:spPr>
          <a:xfrm>
            <a:off x="928633" y="1900367"/>
            <a:ext cx="1499977" cy="133117"/>
          </a:xfrm>
          <a:prstGeom prst="roundRect">
            <a:avLst/>
          </a:prstGeom>
          <a:solidFill>
            <a:srgbClr val="00B0F0">
              <a:alpha val="14902"/>
            </a:srgbClr>
          </a:solidFill>
          <a:ln w="12700">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D45A5A7A-68DD-4D73-6B61-6C470FB4A7D4}"/>
              </a:ext>
            </a:extLst>
          </p:cNvPr>
          <p:cNvSpPr/>
          <p:nvPr/>
        </p:nvSpPr>
        <p:spPr>
          <a:xfrm>
            <a:off x="874986" y="1459150"/>
            <a:ext cx="2407112" cy="293215"/>
          </a:xfrm>
          <a:prstGeom prst="roundRect">
            <a:avLst/>
          </a:prstGeom>
          <a:solidFill>
            <a:srgbClr val="00B0F0">
              <a:alpha val="14902"/>
            </a:srgbClr>
          </a:solidFill>
          <a:ln w="12700">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3E90344E-3D81-A777-EFBD-39B986E85E47}"/>
              </a:ext>
            </a:extLst>
          </p:cNvPr>
          <p:cNvSpPr/>
          <p:nvPr/>
        </p:nvSpPr>
        <p:spPr>
          <a:xfrm>
            <a:off x="1005402" y="3791506"/>
            <a:ext cx="902911" cy="134448"/>
          </a:xfrm>
          <a:prstGeom prst="roundRect">
            <a:avLst/>
          </a:prstGeom>
          <a:solidFill>
            <a:srgbClr val="00B0F0">
              <a:alpha val="14902"/>
            </a:srgbClr>
          </a:solidFill>
          <a:ln w="12700">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0" name="Picture 49">
            <a:extLst>
              <a:ext uri="{FF2B5EF4-FFF2-40B4-BE49-F238E27FC236}">
                <a16:creationId xmlns:a16="http://schemas.microsoft.com/office/drawing/2014/main" id="{B744227B-6223-D0FE-739E-2A8958B6ABF5}"/>
              </a:ext>
            </a:extLst>
          </p:cNvPr>
          <p:cNvPicPr>
            <a:picLocks noChangeAspect="1"/>
          </p:cNvPicPr>
          <p:nvPr/>
        </p:nvPicPr>
        <p:blipFill rotWithShape="1">
          <a:blip r:embed="rId4"/>
          <a:srcRect t="67305" b="9739"/>
          <a:stretch/>
        </p:blipFill>
        <p:spPr>
          <a:xfrm>
            <a:off x="4236592" y="2435999"/>
            <a:ext cx="3056127" cy="1519003"/>
          </a:xfrm>
          <a:prstGeom prst="rect">
            <a:avLst/>
          </a:prstGeom>
          <a:ln w="38100">
            <a:solidFill>
              <a:srgbClr val="00B0F0"/>
            </a:solidFill>
          </a:ln>
        </p:spPr>
      </p:pic>
      <p:sp>
        <p:nvSpPr>
          <p:cNvPr id="51" name="object 12">
            <a:extLst>
              <a:ext uri="{FF2B5EF4-FFF2-40B4-BE49-F238E27FC236}">
                <a16:creationId xmlns:a16="http://schemas.microsoft.com/office/drawing/2014/main" id="{73CEA2E8-2CBA-670A-2951-C27311B5E513}"/>
              </a:ext>
            </a:extLst>
          </p:cNvPr>
          <p:cNvSpPr/>
          <p:nvPr/>
        </p:nvSpPr>
        <p:spPr>
          <a:xfrm>
            <a:off x="3489072" y="1039456"/>
            <a:ext cx="673949" cy="4184537"/>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1">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ea typeface="+mn-ea"/>
              <a:cs typeface="+mn-cs"/>
            </a:endParaRPr>
          </a:p>
        </p:txBody>
      </p:sp>
      <p:sp>
        <p:nvSpPr>
          <p:cNvPr id="56" name="TextBox 55">
            <a:extLst>
              <a:ext uri="{FF2B5EF4-FFF2-40B4-BE49-F238E27FC236}">
                <a16:creationId xmlns:a16="http://schemas.microsoft.com/office/drawing/2014/main" id="{77C7350B-0697-3661-AC7C-5A26F76EDCE3}"/>
              </a:ext>
            </a:extLst>
          </p:cNvPr>
          <p:cNvSpPr txBox="1"/>
          <p:nvPr/>
        </p:nvSpPr>
        <p:spPr>
          <a:xfrm>
            <a:off x="8183017" y="1900367"/>
            <a:ext cx="2947922" cy="267807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b="1" dirty="0"/>
              <a:t>Edit Patient Info/History</a:t>
            </a:r>
          </a:p>
          <a:p>
            <a:pPr lvl="1"/>
            <a:r>
              <a:rPr lang="en-US" i="1" dirty="0"/>
              <a:t>Patient name,</a:t>
            </a:r>
          </a:p>
          <a:p>
            <a:pPr lvl="1"/>
            <a:r>
              <a:rPr lang="en-US" i="1" dirty="0"/>
              <a:t>Date of birth,</a:t>
            </a:r>
          </a:p>
          <a:p>
            <a:pPr lvl="1"/>
            <a:r>
              <a:rPr lang="en-US" i="1" dirty="0"/>
              <a:t>Blood type,</a:t>
            </a:r>
          </a:p>
          <a:p>
            <a:pPr lvl="1"/>
            <a:r>
              <a:rPr lang="en-US" i="1" dirty="0"/>
              <a:t>Clinical condition,</a:t>
            </a:r>
          </a:p>
          <a:p>
            <a:pPr lvl="1"/>
            <a:r>
              <a:rPr lang="en-US" i="1" dirty="0"/>
              <a:t>Allergies</a:t>
            </a:r>
          </a:p>
          <a:p>
            <a:pPr lvl="1"/>
            <a:endParaRPr lang="en-US" sz="1200" i="1" dirty="0"/>
          </a:p>
          <a:p>
            <a:pPr lvl="1"/>
            <a:br>
              <a:rPr lang="en-US" sz="1200" i="1" dirty="0"/>
            </a:br>
            <a:r>
              <a:rPr lang="en-US" sz="1400" b="1" i="1" dirty="0"/>
              <a:t>DODID is not an editable field</a:t>
            </a:r>
            <a:endParaRPr lang="en-US" sz="1200" i="1" dirty="0"/>
          </a:p>
        </p:txBody>
      </p:sp>
      <p:sp>
        <p:nvSpPr>
          <p:cNvPr id="59" name="object 12">
            <a:extLst>
              <a:ext uri="{FF2B5EF4-FFF2-40B4-BE49-F238E27FC236}">
                <a16:creationId xmlns:a16="http://schemas.microsoft.com/office/drawing/2014/main" id="{22EA90DC-D769-1922-F8BC-24A56230EC30}"/>
              </a:ext>
            </a:extLst>
          </p:cNvPr>
          <p:cNvSpPr/>
          <p:nvPr/>
        </p:nvSpPr>
        <p:spPr>
          <a:xfrm>
            <a:off x="7382366" y="2548868"/>
            <a:ext cx="637144" cy="1391715"/>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1">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ea typeface="+mn-ea"/>
              <a:cs typeface="+mn-cs"/>
            </a:endParaRPr>
          </a:p>
        </p:txBody>
      </p:sp>
    </p:spTree>
    <p:extLst>
      <p:ext uri="{BB962C8B-B14F-4D97-AF65-F5344CB8AC3E}">
        <p14:creationId xmlns:p14="http://schemas.microsoft.com/office/powerpoint/2010/main" val="2882910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Update Patient Record – Document Care/Condition</a:t>
            </a:r>
          </a:p>
        </p:txBody>
      </p:sp>
      <p:sp>
        <p:nvSpPr>
          <p:cNvPr id="3" name="Rectangle: Rounded Corners 2">
            <a:extLst>
              <a:ext uri="{FF2B5EF4-FFF2-40B4-BE49-F238E27FC236}">
                <a16:creationId xmlns:a16="http://schemas.microsoft.com/office/drawing/2014/main" id="{A4EBFF24-66F4-E4E2-5DB6-A51A7BB855A8}"/>
              </a:ext>
            </a:extLst>
          </p:cNvPr>
          <p:cNvSpPr/>
          <p:nvPr/>
        </p:nvSpPr>
        <p:spPr>
          <a:xfrm>
            <a:off x="2428610" y="1794875"/>
            <a:ext cx="308005" cy="190983"/>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descr="A screenshot of a phone&#10;&#10;Description automatically generated">
            <a:extLst>
              <a:ext uri="{FF2B5EF4-FFF2-40B4-BE49-F238E27FC236}">
                <a16:creationId xmlns:a16="http://schemas.microsoft.com/office/drawing/2014/main" id="{066913FF-FED1-5558-E873-7710DA0958B5}"/>
              </a:ext>
            </a:extLst>
          </p:cNvPr>
          <p:cNvPicPr>
            <a:picLocks noChangeAspect="1"/>
          </p:cNvPicPr>
          <p:nvPr/>
        </p:nvPicPr>
        <p:blipFill rotWithShape="1">
          <a:blip r:embed="rId2">
            <a:extLst>
              <a:ext uri="{28A0092B-C50C-407E-A947-70E740481C1C}">
                <a14:useLocalDpi xmlns:a14="http://schemas.microsoft.com/office/drawing/2010/main" val="0"/>
              </a:ext>
            </a:extLst>
          </a:blip>
          <a:srcRect t="68277" b="8781"/>
          <a:stretch/>
        </p:blipFill>
        <p:spPr>
          <a:xfrm>
            <a:off x="4273378" y="2437075"/>
            <a:ext cx="3051775" cy="1519002"/>
          </a:xfrm>
          <a:prstGeom prst="rect">
            <a:avLst/>
          </a:prstGeom>
          <a:ln w="38100">
            <a:solidFill>
              <a:srgbClr val="E5232E"/>
            </a:solidFill>
          </a:ln>
          <a:effectLst>
            <a:outerShdw blurRad="50800" dist="38100" dir="2700000" algn="tl" rotWithShape="0">
              <a:prstClr val="black">
                <a:alpha val="40000"/>
              </a:prstClr>
            </a:outerShdw>
          </a:effectLst>
        </p:spPr>
      </p:pic>
      <p:pic>
        <p:nvPicPr>
          <p:cNvPr id="21" name="Picture 20" descr="A screenshot of a computer&#10;&#10;Description automatically generated">
            <a:extLst>
              <a:ext uri="{FF2B5EF4-FFF2-40B4-BE49-F238E27FC236}">
                <a16:creationId xmlns:a16="http://schemas.microsoft.com/office/drawing/2014/main" id="{027A3D15-385F-7CA0-481F-0E6638575469}"/>
              </a:ext>
            </a:extLst>
          </p:cNvPr>
          <p:cNvPicPr>
            <a:picLocks noChangeAspect="1"/>
          </p:cNvPicPr>
          <p:nvPr/>
        </p:nvPicPr>
        <p:blipFill rotWithShape="1">
          <a:blip r:embed="rId3">
            <a:extLst>
              <a:ext uri="{28A0092B-C50C-407E-A947-70E740481C1C}">
                <a14:useLocalDpi xmlns:a14="http://schemas.microsoft.com/office/drawing/2010/main" val="0"/>
              </a:ext>
            </a:extLst>
          </a:blip>
          <a:srcRect t="16241" b="22368"/>
          <a:stretch/>
        </p:blipFill>
        <p:spPr>
          <a:xfrm>
            <a:off x="442208" y="893003"/>
            <a:ext cx="2969244" cy="3943846"/>
          </a:xfrm>
          <a:prstGeom prst="rect">
            <a:avLst/>
          </a:prstGeom>
          <a:effectLst>
            <a:outerShdw blurRad="50800" dist="38100" dir="2700000" algn="tl" rotWithShape="0">
              <a:prstClr val="black">
                <a:alpha val="40000"/>
              </a:prstClr>
            </a:outerShdw>
          </a:effectLst>
        </p:spPr>
      </p:pic>
      <p:pic>
        <p:nvPicPr>
          <p:cNvPr id="25" name="Picture 24" descr="A screenshot of a computer&#10;&#10;Description automatically generated">
            <a:extLst>
              <a:ext uri="{FF2B5EF4-FFF2-40B4-BE49-F238E27FC236}">
                <a16:creationId xmlns:a16="http://schemas.microsoft.com/office/drawing/2014/main" id="{EFE2D816-780B-8CD5-B24A-D1B0D2E7FE2E}"/>
              </a:ext>
            </a:extLst>
          </p:cNvPr>
          <p:cNvPicPr>
            <a:picLocks noChangeAspect="1"/>
          </p:cNvPicPr>
          <p:nvPr/>
        </p:nvPicPr>
        <p:blipFill rotWithShape="1">
          <a:blip r:embed="rId4">
            <a:extLst>
              <a:ext uri="{28A0092B-C50C-407E-A947-70E740481C1C}">
                <a14:useLocalDpi xmlns:a14="http://schemas.microsoft.com/office/drawing/2010/main" val="0"/>
              </a:ext>
            </a:extLst>
          </a:blip>
          <a:srcRect l="2545" t="77676" r="6580" b="13474"/>
          <a:stretch/>
        </p:blipFill>
        <p:spPr>
          <a:xfrm>
            <a:off x="442208" y="4836848"/>
            <a:ext cx="2969244" cy="689309"/>
          </a:xfrm>
          <a:prstGeom prst="rect">
            <a:avLst/>
          </a:prstGeom>
          <a:effectLst>
            <a:outerShdw blurRad="50800" dist="38100" dir="2700000" algn="tl" rotWithShape="0">
              <a:prstClr val="black">
                <a:alpha val="40000"/>
              </a:prstClr>
            </a:outerShdw>
          </a:effectLst>
        </p:spPr>
      </p:pic>
      <p:sp>
        <p:nvSpPr>
          <p:cNvPr id="31" name="Rectangle: Rounded Corners 30">
            <a:extLst>
              <a:ext uri="{FF2B5EF4-FFF2-40B4-BE49-F238E27FC236}">
                <a16:creationId xmlns:a16="http://schemas.microsoft.com/office/drawing/2014/main" id="{463B6BAA-C79C-BC9F-0412-D50689F2F1F4}"/>
              </a:ext>
            </a:extLst>
          </p:cNvPr>
          <p:cNvSpPr/>
          <p:nvPr/>
        </p:nvSpPr>
        <p:spPr>
          <a:xfrm>
            <a:off x="1733369" y="5211969"/>
            <a:ext cx="1611902" cy="266188"/>
          </a:xfrm>
          <a:prstGeom prst="roundRect">
            <a:avLst/>
          </a:prstGeom>
          <a:ln w="28575">
            <a:solidFill>
              <a:srgbClr val="E5232E"/>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DD6871E6-206B-71AF-668D-9C047747DBCB}"/>
              </a:ext>
            </a:extLst>
          </p:cNvPr>
          <p:cNvSpPr/>
          <p:nvPr/>
        </p:nvSpPr>
        <p:spPr>
          <a:xfrm>
            <a:off x="882213" y="2437075"/>
            <a:ext cx="1499977" cy="1117158"/>
          </a:xfrm>
          <a:prstGeom prst="roundRect">
            <a:avLst/>
          </a:prstGeom>
          <a:solidFill>
            <a:srgbClr val="E5232E">
              <a:alpha val="14902"/>
            </a:srgbClr>
          </a:solidFill>
          <a:ln w="12700">
            <a:solidFill>
              <a:srgbClr val="E5232E"/>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B6B1D56B-B1E6-73BF-1ECB-ECAAD7FD21FD}"/>
              </a:ext>
            </a:extLst>
          </p:cNvPr>
          <p:cNvSpPr/>
          <p:nvPr/>
        </p:nvSpPr>
        <p:spPr>
          <a:xfrm>
            <a:off x="908753" y="3919716"/>
            <a:ext cx="1218219" cy="820788"/>
          </a:xfrm>
          <a:prstGeom prst="roundRect">
            <a:avLst/>
          </a:prstGeom>
          <a:solidFill>
            <a:srgbClr val="E5232E">
              <a:alpha val="14902"/>
            </a:srgbClr>
          </a:solidFill>
          <a:ln w="12700">
            <a:solidFill>
              <a:srgbClr val="E5232E"/>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object 12">
            <a:extLst>
              <a:ext uri="{FF2B5EF4-FFF2-40B4-BE49-F238E27FC236}">
                <a16:creationId xmlns:a16="http://schemas.microsoft.com/office/drawing/2014/main" id="{73CEA2E8-2CBA-670A-2951-C27311B5E513}"/>
              </a:ext>
            </a:extLst>
          </p:cNvPr>
          <p:cNvSpPr/>
          <p:nvPr/>
        </p:nvSpPr>
        <p:spPr>
          <a:xfrm>
            <a:off x="3489072" y="1039456"/>
            <a:ext cx="673949" cy="4184537"/>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1">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ea typeface="+mn-ea"/>
              <a:cs typeface="+mn-cs"/>
            </a:endParaRPr>
          </a:p>
        </p:txBody>
      </p:sp>
      <p:sp>
        <p:nvSpPr>
          <p:cNvPr id="57" name="TextBox 56">
            <a:extLst>
              <a:ext uri="{FF2B5EF4-FFF2-40B4-BE49-F238E27FC236}">
                <a16:creationId xmlns:a16="http://schemas.microsoft.com/office/drawing/2014/main" id="{0CC965E7-D28E-D44F-D4A9-FC6D0DC92C1B}"/>
              </a:ext>
            </a:extLst>
          </p:cNvPr>
          <p:cNvSpPr txBox="1"/>
          <p:nvPr/>
        </p:nvSpPr>
        <p:spPr>
          <a:xfrm>
            <a:off x="8241146" y="1100085"/>
            <a:ext cx="3570751" cy="412390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b="1" dirty="0"/>
              <a:t>Document Care/Condition</a:t>
            </a:r>
          </a:p>
          <a:p>
            <a:pPr lvl="1"/>
            <a:r>
              <a:rPr lang="en-US" i="1" dirty="0"/>
              <a:t>Chief Complaint, </a:t>
            </a:r>
          </a:p>
          <a:p>
            <a:pPr lvl="1"/>
            <a:r>
              <a:rPr lang="en-US" i="1" dirty="0"/>
              <a:t>Vital Signs, </a:t>
            </a:r>
          </a:p>
          <a:p>
            <a:pPr lvl="1"/>
            <a:r>
              <a:rPr lang="en-US" i="1" dirty="0"/>
              <a:t>Condition/Diagnosis, </a:t>
            </a:r>
          </a:p>
          <a:p>
            <a:pPr lvl="1"/>
            <a:r>
              <a:rPr lang="en-US" i="1" dirty="0"/>
              <a:t>Treatments, </a:t>
            </a:r>
          </a:p>
          <a:p>
            <a:pPr lvl="1"/>
            <a:r>
              <a:rPr lang="en-US" i="1" dirty="0"/>
              <a:t>Immunizations, </a:t>
            </a:r>
          </a:p>
          <a:p>
            <a:pPr lvl="1"/>
            <a:r>
              <a:rPr lang="en-US" i="1" dirty="0"/>
              <a:t>Medications, </a:t>
            </a:r>
          </a:p>
          <a:p>
            <a:pPr lvl="1"/>
            <a:r>
              <a:rPr lang="en-US" i="1" dirty="0"/>
              <a:t>Add a Note </a:t>
            </a:r>
          </a:p>
          <a:p>
            <a:pPr lvl="1"/>
            <a:endParaRPr lang="en-US" i="1" dirty="0"/>
          </a:p>
          <a:p>
            <a:pPr lvl="1"/>
            <a:r>
              <a:rPr lang="en-US" i="1" dirty="0"/>
              <a:t>Select the option, enter your data and confirm.  </a:t>
            </a:r>
          </a:p>
          <a:p>
            <a:pPr lvl="1"/>
            <a:endParaRPr lang="en-US" i="1" dirty="0"/>
          </a:p>
          <a:p>
            <a:pPr lvl="1"/>
            <a:r>
              <a:rPr lang="en-US" i="1" dirty="0"/>
              <a:t>Updates will be date/time stamped. </a:t>
            </a:r>
          </a:p>
        </p:txBody>
      </p:sp>
      <p:sp>
        <p:nvSpPr>
          <p:cNvPr id="59" name="object 12">
            <a:extLst>
              <a:ext uri="{FF2B5EF4-FFF2-40B4-BE49-F238E27FC236}">
                <a16:creationId xmlns:a16="http://schemas.microsoft.com/office/drawing/2014/main" id="{22EA90DC-D769-1922-F8BC-24A56230EC30}"/>
              </a:ext>
            </a:extLst>
          </p:cNvPr>
          <p:cNvSpPr/>
          <p:nvPr/>
        </p:nvSpPr>
        <p:spPr>
          <a:xfrm>
            <a:off x="7410972" y="2515546"/>
            <a:ext cx="637144" cy="1391715"/>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1">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ea typeface="+mn-ea"/>
              <a:cs typeface="+mn-cs"/>
            </a:endParaRPr>
          </a:p>
        </p:txBody>
      </p:sp>
    </p:spTree>
    <p:extLst>
      <p:ext uri="{BB962C8B-B14F-4D97-AF65-F5344CB8AC3E}">
        <p14:creationId xmlns:p14="http://schemas.microsoft.com/office/powerpoint/2010/main" val="374826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C761-413F-71C2-E5BB-C2D655247924}"/>
              </a:ext>
            </a:extLst>
          </p:cNvPr>
          <p:cNvSpPr>
            <a:spLocks noGrp="1"/>
          </p:cNvSpPr>
          <p:nvPr>
            <p:ph type="title"/>
          </p:nvPr>
        </p:nvSpPr>
        <p:spPr>
          <a:xfrm>
            <a:off x="838200" y="2289720"/>
            <a:ext cx="10515600" cy="1325563"/>
          </a:xfrm>
        </p:spPr>
        <p:txBody>
          <a:bodyPr/>
          <a:lstStyle/>
          <a:p>
            <a:pPr algn="ctr"/>
            <a:r>
              <a:rPr lang="en-US" dirty="0"/>
              <a:t>Getting Started – Provider on Mobile</a:t>
            </a:r>
          </a:p>
        </p:txBody>
      </p:sp>
      <p:sp>
        <p:nvSpPr>
          <p:cNvPr id="3" name="Text Placeholder 2">
            <a:extLst>
              <a:ext uri="{FF2B5EF4-FFF2-40B4-BE49-F238E27FC236}">
                <a16:creationId xmlns:a16="http://schemas.microsoft.com/office/drawing/2014/main" id="{E286CFFF-BA65-951C-6C3A-F194BA50326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3E2614DE-9CB8-D04B-D9EF-EF2E37FE6E06}"/>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3742F8AE-B0EB-5278-3092-A075A967E273}"/>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84830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Update Patient Record – Transfer Patient</a:t>
            </a:r>
          </a:p>
        </p:txBody>
      </p:sp>
      <p:sp>
        <p:nvSpPr>
          <p:cNvPr id="3" name="Rectangle: Rounded Corners 2">
            <a:extLst>
              <a:ext uri="{FF2B5EF4-FFF2-40B4-BE49-F238E27FC236}">
                <a16:creationId xmlns:a16="http://schemas.microsoft.com/office/drawing/2014/main" id="{A4EBFF24-66F4-E4E2-5DB6-A51A7BB855A8}"/>
              </a:ext>
            </a:extLst>
          </p:cNvPr>
          <p:cNvSpPr/>
          <p:nvPr/>
        </p:nvSpPr>
        <p:spPr>
          <a:xfrm>
            <a:off x="2428610" y="1794875"/>
            <a:ext cx="308005" cy="190983"/>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descr="A screenshot of a computer&#10;&#10;Description automatically generated">
            <a:extLst>
              <a:ext uri="{FF2B5EF4-FFF2-40B4-BE49-F238E27FC236}">
                <a16:creationId xmlns:a16="http://schemas.microsoft.com/office/drawing/2014/main" id="{027A3D15-385F-7CA0-481F-0E6638575469}"/>
              </a:ext>
            </a:extLst>
          </p:cNvPr>
          <p:cNvPicPr>
            <a:picLocks noChangeAspect="1"/>
          </p:cNvPicPr>
          <p:nvPr/>
        </p:nvPicPr>
        <p:blipFill rotWithShape="1">
          <a:blip r:embed="rId2">
            <a:extLst>
              <a:ext uri="{28A0092B-C50C-407E-A947-70E740481C1C}">
                <a14:useLocalDpi xmlns:a14="http://schemas.microsoft.com/office/drawing/2010/main" val="0"/>
              </a:ext>
            </a:extLst>
          </a:blip>
          <a:srcRect t="16241" b="22368"/>
          <a:stretch/>
        </p:blipFill>
        <p:spPr>
          <a:xfrm>
            <a:off x="423812" y="888647"/>
            <a:ext cx="2969244" cy="3943846"/>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EFE2D816-780B-8CD5-B24A-D1B0D2E7FE2E}"/>
              </a:ext>
            </a:extLst>
          </p:cNvPr>
          <p:cNvPicPr>
            <a:picLocks noChangeAspect="1"/>
          </p:cNvPicPr>
          <p:nvPr/>
        </p:nvPicPr>
        <p:blipFill rotWithShape="1">
          <a:blip r:embed="rId3">
            <a:extLst>
              <a:ext uri="{28A0092B-C50C-407E-A947-70E740481C1C}">
                <a14:useLocalDpi xmlns:a14="http://schemas.microsoft.com/office/drawing/2010/main" val="0"/>
              </a:ext>
            </a:extLst>
          </a:blip>
          <a:srcRect l="2545" t="77676" r="6580" b="13474"/>
          <a:stretch/>
        </p:blipFill>
        <p:spPr>
          <a:xfrm>
            <a:off x="422328" y="4836848"/>
            <a:ext cx="2969244" cy="689309"/>
          </a:xfrm>
          <a:prstGeom prst="rect">
            <a:avLst/>
          </a:prstGeom>
          <a:effectLst>
            <a:outerShdw blurRad="50800" dist="38100" dir="2700000" algn="tl" rotWithShape="0">
              <a:prstClr val="black">
                <a:alpha val="40000"/>
              </a:prstClr>
            </a:outerShdw>
          </a:effectLst>
        </p:spPr>
      </p:pic>
      <p:sp>
        <p:nvSpPr>
          <p:cNvPr id="34" name="Rectangle: Rounded Corners 33">
            <a:extLst>
              <a:ext uri="{FF2B5EF4-FFF2-40B4-BE49-F238E27FC236}">
                <a16:creationId xmlns:a16="http://schemas.microsoft.com/office/drawing/2014/main" id="{31AE4719-04C3-295E-B030-74F665D81107}"/>
              </a:ext>
            </a:extLst>
          </p:cNvPr>
          <p:cNvSpPr/>
          <p:nvPr/>
        </p:nvSpPr>
        <p:spPr>
          <a:xfrm>
            <a:off x="517558" y="5223993"/>
            <a:ext cx="1161063" cy="254164"/>
          </a:xfrm>
          <a:prstGeom prst="roundRect">
            <a:avLst/>
          </a:prstGeom>
          <a:ln w="28575">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39A5C3B3-009D-E2F0-E525-C454A413E12C}"/>
              </a:ext>
            </a:extLst>
          </p:cNvPr>
          <p:cNvSpPr/>
          <p:nvPr/>
        </p:nvSpPr>
        <p:spPr>
          <a:xfrm>
            <a:off x="2462883" y="1882312"/>
            <a:ext cx="791383" cy="177179"/>
          </a:xfrm>
          <a:prstGeom prst="roundRect">
            <a:avLst/>
          </a:prstGeom>
          <a:solidFill>
            <a:srgbClr val="FFC000">
              <a:alpha val="14902"/>
            </a:srgbClr>
          </a:solidFill>
          <a:ln w="127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F816D15B-C849-73F4-708D-17E6B132544A}"/>
              </a:ext>
            </a:extLst>
          </p:cNvPr>
          <p:cNvSpPr/>
          <p:nvPr/>
        </p:nvSpPr>
        <p:spPr>
          <a:xfrm>
            <a:off x="798864" y="2049158"/>
            <a:ext cx="1055107" cy="144848"/>
          </a:xfrm>
          <a:prstGeom prst="roundRect">
            <a:avLst/>
          </a:prstGeom>
          <a:solidFill>
            <a:srgbClr val="FFC000">
              <a:alpha val="14902"/>
            </a:srgbClr>
          </a:solidFill>
          <a:ln w="127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6" name="Picture 45" descr="A screenshot of a chat&#10;&#10;Description automatically generated">
            <a:extLst>
              <a:ext uri="{FF2B5EF4-FFF2-40B4-BE49-F238E27FC236}">
                <a16:creationId xmlns:a16="http://schemas.microsoft.com/office/drawing/2014/main" id="{515F1153-E643-F193-F411-C5E5A5D7D2FE}"/>
              </a:ext>
            </a:extLst>
          </p:cNvPr>
          <p:cNvPicPr>
            <a:picLocks noChangeAspect="1"/>
          </p:cNvPicPr>
          <p:nvPr/>
        </p:nvPicPr>
        <p:blipFill rotWithShape="1">
          <a:blip r:embed="rId4">
            <a:extLst>
              <a:ext uri="{28A0092B-C50C-407E-A947-70E740481C1C}">
                <a14:useLocalDpi xmlns:a14="http://schemas.microsoft.com/office/drawing/2010/main" val="0"/>
              </a:ext>
            </a:extLst>
          </a:blip>
          <a:srcRect t="33450"/>
          <a:stretch/>
        </p:blipFill>
        <p:spPr>
          <a:xfrm>
            <a:off x="4273378" y="2554851"/>
            <a:ext cx="3051776" cy="1350811"/>
          </a:xfrm>
          <a:prstGeom prst="rect">
            <a:avLst/>
          </a:prstGeom>
          <a:ln w="38100">
            <a:solidFill>
              <a:srgbClr val="FFC000"/>
            </a:solidFill>
          </a:ln>
          <a:effectLst>
            <a:outerShdw blurRad="50800" dist="38100" dir="2700000" algn="tl" rotWithShape="0">
              <a:prstClr val="black">
                <a:alpha val="40000"/>
              </a:prstClr>
            </a:outerShdw>
          </a:effectLst>
        </p:spPr>
      </p:pic>
      <p:sp>
        <p:nvSpPr>
          <p:cNvPr id="51" name="object 12">
            <a:extLst>
              <a:ext uri="{FF2B5EF4-FFF2-40B4-BE49-F238E27FC236}">
                <a16:creationId xmlns:a16="http://schemas.microsoft.com/office/drawing/2014/main" id="{73CEA2E8-2CBA-670A-2951-C27311B5E513}"/>
              </a:ext>
            </a:extLst>
          </p:cNvPr>
          <p:cNvSpPr/>
          <p:nvPr/>
        </p:nvSpPr>
        <p:spPr>
          <a:xfrm>
            <a:off x="3489072" y="1039456"/>
            <a:ext cx="673949" cy="4184537"/>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1">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ea typeface="+mn-ea"/>
              <a:cs typeface="+mn-cs"/>
            </a:endParaRPr>
          </a:p>
        </p:txBody>
      </p:sp>
      <p:sp>
        <p:nvSpPr>
          <p:cNvPr id="53" name="TextBox 52">
            <a:extLst>
              <a:ext uri="{FF2B5EF4-FFF2-40B4-BE49-F238E27FC236}">
                <a16:creationId xmlns:a16="http://schemas.microsoft.com/office/drawing/2014/main" id="{265E5969-1762-C96C-C833-B33F02862AC7}"/>
              </a:ext>
            </a:extLst>
          </p:cNvPr>
          <p:cNvSpPr txBox="1"/>
          <p:nvPr/>
        </p:nvSpPr>
        <p:spPr>
          <a:xfrm>
            <a:off x="8253205" y="1970901"/>
            <a:ext cx="3570751" cy="2710339"/>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b="1" dirty="0"/>
              <a:t>Transfer Patient</a:t>
            </a:r>
          </a:p>
          <a:p>
            <a:pPr lvl="1"/>
            <a:r>
              <a:rPr lang="en-US" i="1" dirty="0"/>
              <a:t>To transfer a patient select either “Change Site” or “Change Virtual Ward” and select from the displayed list.  This will associate the patient with a new location and they will be visible in a list of that locations patients. </a:t>
            </a:r>
          </a:p>
        </p:txBody>
      </p:sp>
      <p:sp>
        <p:nvSpPr>
          <p:cNvPr id="59" name="object 12">
            <a:extLst>
              <a:ext uri="{FF2B5EF4-FFF2-40B4-BE49-F238E27FC236}">
                <a16:creationId xmlns:a16="http://schemas.microsoft.com/office/drawing/2014/main" id="{22EA90DC-D769-1922-F8BC-24A56230EC30}"/>
              </a:ext>
            </a:extLst>
          </p:cNvPr>
          <p:cNvSpPr/>
          <p:nvPr/>
        </p:nvSpPr>
        <p:spPr>
          <a:xfrm>
            <a:off x="7382366" y="2548868"/>
            <a:ext cx="637144" cy="1391715"/>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1">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ea typeface="+mn-ea"/>
              <a:cs typeface="+mn-cs"/>
            </a:endParaRPr>
          </a:p>
        </p:txBody>
      </p:sp>
    </p:spTree>
    <p:extLst>
      <p:ext uri="{BB962C8B-B14F-4D97-AF65-F5344CB8AC3E}">
        <p14:creationId xmlns:p14="http://schemas.microsoft.com/office/powerpoint/2010/main" val="2743277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C761-413F-71C2-E5BB-C2D655247924}"/>
              </a:ext>
            </a:extLst>
          </p:cNvPr>
          <p:cNvSpPr>
            <a:spLocks noGrp="1"/>
          </p:cNvSpPr>
          <p:nvPr>
            <p:ph type="title"/>
          </p:nvPr>
        </p:nvSpPr>
        <p:spPr>
          <a:xfrm>
            <a:off x="838200" y="2289720"/>
            <a:ext cx="10515600" cy="1325563"/>
          </a:xfrm>
        </p:spPr>
        <p:txBody>
          <a:bodyPr/>
          <a:lstStyle/>
          <a:p>
            <a:pPr algn="ctr"/>
            <a:r>
              <a:rPr lang="en-US" dirty="0"/>
              <a:t>Patient Consults</a:t>
            </a:r>
          </a:p>
        </p:txBody>
      </p:sp>
      <p:sp>
        <p:nvSpPr>
          <p:cNvPr id="3" name="Text Placeholder 2">
            <a:extLst>
              <a:ext uri="{FF2B5EF4-FFF2-40B4-BE49-F238E27FC236}">
                <a16:creationId xmlns:a16="http://schemas.microsoft.com/office/drawing/2014/main" id="{E286CFFF-BA65-951C-6C3A-F194BA50326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3E2614DE-9CB8-D04B-D9EF-EF2E37FE6E06}"/>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3742F8AE-B0EB-5278-3092-A075A967E273}"/>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083039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7993C3A-9786-FE76-037B-76CFFEEA0D29}"/>
              </a:ext>
            </a:extLst>
          </p:cNvPr>
          <p:cNvSpPr/>
          <p:nvPr/>
        </p:nvSpPr>
        <p:spPr>
          <a:xfrm>
            <a:off x="0" y="1353047"/>
            <a:ext cx="5777948" cy="4431527"/>
          </a:xfrm>
          <a:prstGeom prst="rect">
            <a:avLst/>
          </a:prstGeom>
          <a:gradFill flip="none" rotWithShape="1">
            <a:gsLst>
              <a:gs pos="0">
                <a:srgbClr val="3446A0">
                  <a:tint val="66000"/>
                  <a:satMod val="160000"/>
                  <a:alpha val="97000"/>
                </a:srgbClr>
              </a:gs>
              <a:gs pos="67818">
                <a:srgbClr val="D6D8EB"/>
              </a:gs>
              <a:gs pos="100000">
                <a:srgbClr val="3446A0">
                  <a:tint val="23500"/>
                  <a:satMod val="160000"/>
                  <a:alpha val="0"/>
                </a:srgbClr>
              </a:gs>
              <a:gs pos="90000">
                <a:srgbClr val="3446A0">
                  <a:tint val="23500"/>
                  <a:satMod val="160000"/>
                  <a:alpha val="11000"/>
                </a:srgbClr>
              </a:gs>
              <a:gs pos="54000">
                <a:srgbClr val="3446A0">
                  <a:tint val="44500"/>
                  <a:satMod val="160000"/>
                </a:srgbClr>
              </a:gs>
              <a:gs pos="75000">
                <a:srgbClr val="3446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err="1"/>
              <a:t>Teleheath</a:t>
            </a:r>
            <a:r>
              <a:rPr lang="en-US" sz="3265" dirty="0"/>
              <a:t> Consultations</a:t>
            </a:r>
          </a:p>
        </p:txBody>
      </p:sp>
      <p:sp>
        <p:nvSpPr>
          <p:cNvPr id="2" name="TextBox 1">
            <a:extLst>
              <a:ext uri="{FF2B5EF4-FFF2-40B4-BE49-F238E27FC236}">
                <a16:creationId xmlns:a16="http://schemas.microsoft.com/office/drawing/2014/main" id="{17E3E9D4-D86B-5A97-1ED8-1606ED86EB79}"/>
              </a:ext>
            </a:extLst>
          </p:cNvPr>
          <p:cNvSpPr txBox="1"/>
          <p:nvPr/>
        </p:nvSpPr>
        <p:spPr>
          <a:xfrm>
            <a:off x="6699240" y="1406992"/>
            <a:ext cx="4666884" cy="216181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Telehealth Consult Features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Text based chat with copy and paste </a:t>
            </a:r>
          </a:p>
          <a:p>
            <a:pPr marL="285750" indent="-285750">
              <a:buFont typeface="Arial" panose="020B0604020202020204" pitchFamily="34" charset="0"/>
              <a:buChar char="•"/>
            </a:pPr>
            <a:r>
              <a:rPr lang="en-US" sz="1600" dirty="0"/>
              <a:t>Audio Conferencing</a:t>
            </a:r>
          </a:p>
          <a:p>
            <a:pPr marL="285750" indent="-285750">
              <a:buFont typeface="Arial" panose="020B0604020202020204" pitchFamily="34" charset="0"/>
              <a:buChar char="•"/>
            </a:pPr>
            <a:r>
              <a:rPr lang="en-US" sz="1600" dirty="0"/>
              <a:t>Video Conferencing</a:t>
            </a:r>
          </a:p>
          <a:p>
            <a:pPr marL="285750" indent="-285750">
              <a:buFont typeface="Arial" panose="020B0604020202020204" pitchFamily="34" charset="0"/>
              <a:buChar char="•"/>
            </a:pPr>
            <a:r>
              <a:rPr lang="en-US" sz="1600" dirty="0"/>
              <a:t>End to End encryption to protect patient data</a:t>
            </a:r>
          </a:p>
          <a:p>
            <a:pPr marL="285750" indent="-285750">
              <a:buFont typeface="Arial" panose="020B0604020202020204" pitchFamily="34" charset="0"/>
              <a:buChar char="•"/>
            </a:pPr>
            <a:r>
              <a:rPr lang="en-US" sz="1600" dirty="0"/>
              <a:t>Photo and file attachment</a:t>
            </a:r>
          </a:p>
          <a:p>
            <a:endParaRPr lang="en-US" sz="1200" dirty="0"/>
          </a:p>
        </p:txBody>
      </p:sp>
      <p:sp>
        <p:nvSpPr>
          <p:cNvPr id="5" name="Tagline">
            <a:extLst>
              <a:ext uri="{FF2B5EF4-FFF2-40B4-BE49-F238E27FC236}">
                <a16:creationId xmlns:a16="http://schemas.microsoft.com/office/drawing/2014/main" id="{FAC3A1E5-571C-81D5-0AD0-7BAC80B9D184}"/>
              </a:ext>
            </a:extLst>
          </p:cNvPr>
          <p:cNvSpPr txBox="1"/>
          <p:nvPr/>
        </p:nvSpPr>
        <p:spPr>
          <a:xfrm>
            <a:off x="373062" y="987425"/>
            <a:ext cx="8343898" cy="215444"/>
          </a:xfrm>
          <a:prstGeom prst="rect">
            <a:avLst/>
          </a:prstGeom>
          <a:noFill/>
        </p:spPr>
        <p:txBody>
          <a:bodyPr vert="horz" wrap="square" lIns="0" tIns="0" rIns="0" bIns="0" rtlCol="0">
            <a:spAutoFit/>
          </a:bodyPr>
          <a:lstStyle/>
          <a:p>
            <a:pPr>
              <a:spcBef>
                <a:spcPts val="400"/>
              </a:spcBef>
              <a:spcAft>
                <a:spcPct val="0"/>
              </a:spcAft>
            </a:pPr>
            <a:r>
              <a:rPr lang="en-US" sz="1400" i="1" dirty="0"/>
              <a:t>Text or audio-visual conferencing with specialist and other providers </a:t>
            </a:r>
          </a:p>
        </p:txBody>
      </p:sp>
      <p:sp>
        <p:nvSpPr>
          <p:cNvPr id="6" name="Rectangle 5">
            <a:extLst>
              <a:ext uri="{FF2B5EF4-FFF2-40B4-BE49-F238E27FC236}">
                <a16:creationId xmlns:a16="http://schemas.microsoft.com/office/drawing/2014/main" id="{D0A8A688-5BCD-B6CD-1EE4-A0E43928BF91}"/>
              </a:ext>
            </a:extLst>
          </p:cNvPr>
          <p:cNvSpPr/>
          <p:nvPr/>
        </p:nvSpPr>
        <p:spPr>
          <a:xfrm>
            <a:off x="1128818" y="2385939"/>
            <a:ext cx="3949483"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chemeClr val="tx1"/>
                </a:solidFill>
              </a:rPr>
              <a:t>General Consults </a:t>
            </a:r>
            <a:endParaRPr kumimoji="0" lang="en-US" b="0" i="0" u="none" strike="noStrike" kern="1200" cap="none" spc="0" normalizeH="0" baseline="0" noProof="0" dirty="0">
              <a:ln>
                <a:noFill/>
              </a:ln>
              <a:solidFill>
                <a:schemeClr val="tx1"/>
              </a:solidFill>
              <a:effectLst/>
              <a:uLnTx/>
              <a:uFillTx/>
            </a:endParaRPr>
          </a:p>
          <a:p>
            <a:pPr>
              <a:defRPr/>
            </a:pPr>
            <a:r>
              <a:rPr lang="en-US" sz="1600" dirty="0">
                <a:solidFill>
                  <a:schemeClr val="tx1"/>
                </a:solidFill>
              </a:rPr>
              <a:t>View providers by specialty and duty status. Conduct a consultation with an on duty provider</a:t>
            </a:r>
            <a:endParaRPr lang="en-US" dirty="0">
              <a:solidFill>
                <a:schemeClr val="tx1"/>
              </a:solidFill>
            </a:endParaRPr>
          </a:p>
        </p:txBody>
      </p:sp>
      <p:sp>
        <p:nvSpPr>
          <p:cNvPr id="7" name="Rectangle 6">
            <a:extLst>
              <a:ext uri="{FF2B5EF4-FFF2-40B4-BE49-F238E27FC236}">
                <a16:creationId xmlns:a16="http://schemas.microsoft.com/office/drawing/2014/main" id="{D06AD0F7-2370-AA0C-9E1F-BF98553A2597}"/>
              </a:ext>
            </a:extLst>
          </p:cNvPr>
          <p:cNvSpPr/>
          <p:nvPr/>
        </p:nvSpPr>
        <p:spPr>
          <a:xfrm>
            <a:off x="1164626" y="4131226"/>
            <a:ext cx="3651606"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lang="en-US" b="1" i="1" dirty="0">
                <a:solidFill>
                  <a:schemeClr val="tx1"/>
                </a:solidFill>
              </a:rPr>
              <a:t>Patient Consults</a:t>
            </a:r>
          </a:p>
          <a:p>
            <a:pPr>
              <a:defRPr/>
            </a:pPr>
            <a:r>
              <a:rPr lang="en-US" sz="1600" dirty="0">
                <a:solidFill>
                  <a:schemeClr val="tx1"/>
                </a:solidFill>
              </a:rPr>
              <a:t>Start a consult with a provider of a specific specialty from a patient encounter.  Share patient details with on duty providers sorted by specialty. </a:t>
            </a:r>
          </a:p>
        </p:txBody>
      </p:sp>
      <p:sp>
        <p:nvSpPr>
          <p:cNvPr id="8" name="Freeform 33">
            <a:extLst>
              <a:ext uri="{FF2B5EF4-FFF2-40B4-BE49-F238E27FC236}">
                <a16:creationId xmlns:a16="http://schemas.microsoft.com/office/drawing/2014/main" id="{0A411AB8-4753-32FD-C150-B319640C67CD}"/>
              </a:ext>
            </a:extLst>
          </p:cNvPr>
          <p:cNvSpPr>
            <a:spLocks noEditPoints="1"/>
          </p:cNvSpPr>
          <p:nvPr/>
        </p:nvSpPr>
        <p:spPr bwMode="auto">
          <a:xfrm>
            <a:off x="398601" y="2275961"/>
            <a:ext cx="597151" cy="755841"/>
          </a:xfrm>
          <a:custGeom>
            <a:avLst/>
            <a:gdLst>
              <a:gd name="T0" fmla="*/ 255 w 348"/>
              <a:gd name="T1" fmla="*/ 269 h 494"/>
              <a:gd name="T2" fmla="*/ 263 w 348"/>
              <a:gd name="T3" fmla="*/ 372 h 494"/>
              <a:gd name="T4" fmla="*/ 235 w 348"/>
              <a:gd name="T5" fmla="*/ 381 h 494"/>
              <a:gd name="T6" fmla="*/ 235 w 348"/>
              <a:gd name="T7" fmla="*/ 381 h 494"/>
              <a:gd name="T8" fmla="*/ 235 w 348"/>
              <a:gd name="T9" fmla="*/ 427 h 494"/>
              <a:gd name="T10" fmla="*/ 258 w 348"/>
              <a:gd name="T11" fmla="*/ 436 h 494"/>
              <a:gd name="T12" fmla="*/ 291 w 348"/>
              <a:gd name="T13" fmla="*/ 404 h 494"/>
              <a:gd name="T14" fmla="*/ 281 w 348"/>
              <a:gd name="T15" fmla="*/ 381 h 494"/>
              <a:gd name="T16" fmla="*/ 287 w 348"/>
              <a:gd name="T17" fmla="*/ 339 h 494"/>
              <a:gd name="T18" fmla="*/ 315 w 348"/>
              <a:gd name="T19" fmla="*/ 281 h 494"/>
              <a:gd name="T20" fmla="*/ 0 w 348"/>
              <a:gd name="T21" fmla="*/ 444 h 494"/>
              <a:gd name="T22" fmla="*/ 70 w 348"/>
              <a:gd name="T23" fmla="*/ 273 h 494"/>
              <a:gd name="T24" fmla="*/ 25 w 348"/>
              <a:gd name="T25" fmla="*/ 376 h 494"/>
              <a:gd name="T26" fmla="*/ 25 w 348"/>
              <a:gd name="T27" fmla="*/ 417 h 494"/>
              <a:gd name="T28" fmla="*/ 42 w 348"/>
              <a:gd name="T29" fmla="*/ 437 h 494"/>
              <a:gd name="T30" fmla="*/ 80 w 348"/>
              <a:gd name="T31" fmla="*/ 424 h 494"/>
              <a:gd name="T32" fmla="*/ 49 w 348"/>
              <a:gd name="T33" fmla="*/ 421 h 494"/>
              <a:gd name="T34" fmla="*/ 34 w 348"/>
              <a:gd name="T35" fmla="*/ 397 h 494"/>
              <a:gd name="T36" fmla="*/ 79 w 348"/>
              <a:gd name="T37" fmla="*/ 331 h 494"/>
              <a:gd name="T38" fmla="*/ 131 w 348"/>
              <a:gd name="T39" fmla="*/ 369 h 494"/>
              <a:gd name="T40" fmla="*/ 138 w 348"/>
              <a:gd name="T41" fmla="*/ 398 h 494"/>
              <a:gd name="T42" fmla="*/ 127 w 348"/>
              <a:gd name="T43" fmla="*/ 408 h 494"/>
              <a:gd name="T44" fmla="*/ 114 w 348"/>
              <a:gd name="T45" fmla="*/ 444 h 494"/>
              <a:gd name="T46" fmla="*/ 136 w 348"/>
              <a:gd name="T47" fmla="*/ 421 h 494"/>
              <a:gd name="T48" fmla="*/ 151 w 348"/>
              <a:gd name="T49" fmla="*/ 381 h 494"/>
              <a:gd name="T50" fmla="*/ 87 w 348"/>
              <a:gd name="T51" fmla="*/ 319 h 494"/>
              <a:gd name="T52" fmla="*/ 114 w 348"/>
              <a:gd name="T53" fmla="*/ 267 h 494"/>
              <a:gd name="T54" fmla="*/ 234 w 348"/>
              <a:gd name="T55" fmla="*/ 267 h 494"/>
              <a:gd name="T56" fmla="*/ 278 w 348"/>
              <a:gd name="T57" fmla="*/ 122 h 494"/>
              <a:gd name="T58" fmla="*/ 263 w 348"/>
              <a:gd name="T59" fmla="*/ 176 h 494"/>
              <a:gd name="T60" fmla="*/ 177 w 348"/>
              <a:gd name="T61" fmla="*/ 254 h 494"/>
              <a:gd name="T62" fmla="*/ 89 w 348"/>
              <a:gd name="T63" fmla="*/ 186 h 494"/>
              <a:gd name="T64" fmla="*/ 72 w 348"/>
              <a:gd name="T65" fmla="*/ 155 h 494"/>
              <a:gd name="T66" fmla="*/ 73 w 348"/>
              <a:gd name="T67" fmla="*/ 121 h 494"/>
              <a:gd name="T68" fmla="*/ 219 w 348"/>
              <a:gd name="T69" fmla="*/ 19 h 494"/>
              <a:gd name="T70" fmla="*/ 99 w 348"/>
              <a:gd name="T71" fmla="*/ 116 h 494"/>
              <a:gd name="T72" fmla="*/ 141 w 348"/>
              <a:gd name="T73" fmla="*/ 222 h 494"/>
              <a:gd name="T74" fmla="*/ 211 w 348"/>
              <a:gd name="T75" fmla="*/ 219 h 494"/>
              <a:gd name="T76" fmla="*/ 250 w 348"/>
              <a:gd name="T77" fmla="*/ 114 h 494"/>
              <a:gd name="T78" fmla="*/ 215 w 348"/>
              <a:gd name="T79" fmla="*/ 122 h 494"/>
              <a:gd name="T80" fmla="*/ 211 w 348"/>
              <a:gd name="T81" fmla="*/ 107 h 494"/>
              <a:gd name="T82" fmla="*/ 179 w 348"/>
              <a:gd name="T83" fmla="*/ 120 h 494"/>
              <a:gd name="T84" fmla="*/ 99 w 348"/>
              <a:gd name="T85" fmla="*/ 116 h 494"/>
              <a:gd name="T86" fmla="*/ 258 w 348"/>
              <a:gd name="T87" fmla="*/ 389 h 494"/>
              <a:gd name="T88" fmla="*/ 248 w 348"/>
              <a:gd name="T89" fmla="*/ 393 h 494"/>
              <a:gd name="T90" fmla="*/ 248 w 348"/>
              <a:gd name="T91" fmla="*/ 414 h 494"/>
              <a:gd name="T92" fmla="*/ 258 w 348"/>
              <a:gd name="T93" fmla="*/ 418 h 494"/>
              <a:gd name="T94" fmla="*/ 273 w 348"/>
              <a:gd name="T95" fmla="*/ 40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8" h="494">
                <a:moveTo>
                  <a:pt x="234" y="267"/>
                </a:moveTo>
                <a:cubicBezTo>
                  <a:pt x="240" y="267"/>
                  <a:pt x="247" y="268"/>
                  <a:pt x="255" y="269"/>
                </a:cubicBezTo>
                <a:cubicBezTo>
                  <a:pt x="261" y="285"/>
                  <a:pt x="271" y="315"/>
                  <a:pt x="269" y="338"/>
                </a:cubicBezTo>
                <a:cubicBezTo>
                  <a:pt x="268" y="354"/>
                  <a:pt x="266" y="365"/>
                  <a:pt x="263" y="372"/>
                </a:cubicBezTo>
                <a:cubicBezTo>
                  <a:pt x="262" y="371"/>
                  <a:pt x="260" y="371"/>
                  <a:pt x="258" y="371"/>
                </a:cubicBezTo>
                <a:cubicBezTo>
                  <a:pt x="249" y="371"/>
                  <a:pt x="241" y="375"/>
                  <a:pt x="235" y="381"/>
                </a:cubicBezTo>
                <a:cubicBezTo>
                  <a:pt x="235" y="381"/>
                  <a:pt x="235" y="381"/>
                  <a:pt x="235" y="381"/>
                </a:cubicBezTo>
                <a:cubicBezTo>
                  <a:pt x="235" y="381"/>
                  <a:pt x="235" y="381"/>
                  <a:pt x="235" y="381"/>
                </a:cubicBezTo>
                <a:cubicBezTo>
                  <a:pt x="230" y="387"/>
                  <a:pt x="226" y="395"/>
                  <a:pt x="226" y="404"/>
                </a:cubicBezTo>
                <a:cubicBezTo>
                  <a:pt x="226" y="413"/>
                  <a:pt x="230" y="421"/>
                  <a:pt x="235" y="427"/>
                </a:cubicBezTo>
                <a:cubicBezTo>
                  <a:pt x="235" y="427"/>
                  <a:pt x="235" y="427"/>
                  <a:pt x="235" y="427"/>
                </a:cubicBezTo>
                <a:cubicBezTo>
                  <a:pt x="241" y="433"/>
                  <a:pt x="249" y="436"/>
                  <a:pt x="258" y="436"/>
                </a:cubicBezTo>
                <a:cubicBezTo>
                  <a:pt x="267" y="436"/>
                  <a:pt x="275" y="433"/>
                  <a:pt x="281" y="427"/>
                </a:cubicBezTo>
                <a:cubicBezTo>
                  <a:pt x="287" y="421"/>
                  <a:pt x="291" y="413"/>
                  <a:pt x="291" y="404"/>
                </a:cubicBezTo>
                <a:cubicBezTo>
                  <a:pt x="291" y="395"/>
                  <a:pt x="287" y="387"/>
                  <a:pt x="281" y="381"/>
                </a:cubicBezTo>
                <a:cubicBezTo>
                  <a:pt x="281" y="381"/>
                  <a:pt x="281" y="381"/>
                  <a:pt x="281" y="381"/>
                </a:cubicBezTo>
                <a:cubicBezTo>
                  <a:pt x="281" y="380"/>
                  <a:pt x="280" y="380"/>
                  <a:pt x="279" y="379"/>
                </a:cubicBezTo>
                <a:cubicBezTo>
                  <a:pt x="282" y="371"/>
                  <a:pt x="286" y="358"/>
                  <a:pt x="287" y="339"/>
                </a:cubicBezTo>
                <a:cubicBezTo>
                  <a:pt x="289" y="318"/>
                  <a:pt x="281" y="290"/>
                  <a:pt x="275" y="272"/>
                </a:cubicBezTo>
                <a:cubicBezTo>
                  <a:pt x="294" y="276"/>
                  <a:pt x="311" y="280"/>
                  <a:pt x="315" y="281"/>
                </a:cubicBezTo>
                <a:cubicBezTo>
                  <a:pt x="336" y="329"/>
                  <a:pt x="347" y="383"/>
                  <a:pt x="348" y="444"/>
                </a:cubicBezTo>
                <a:cubicBezTo>
                  <a:pt x="325" y="491"/>
                  <a:pt x="27" y="494"/>
                  <a:pt x="0" y="444"/>
                </a:cubicBezTo>
                <a:cubicBezTo>
                  <a:pt x="1" y="383"/>
                  <a:pt x="12" y="329"/>
                  <a:pt x="33" y="281"/>
                </a:cubicBezTo>
                <a:cubicBezTo>
                  <a:pt x="39" y="279"/>
                  <a:pt x="55" y="276"/>
                  <a:pt x="70" y="273"/>
                </a:cubicBezTo>
                <a:cubicBezTo>
                  <a:pt x="69" y="289"/>
                  <a:pt x="70" y="305"/>
                  <a:pt x="70" y="321"/>
                </a:cubicBezTo>
                <a:cubicBezTo>
                  <a:pt x="51" y="333"/>
                  <a:pt x="33" y="355"/>
                  <a:pt x="25" y="376"/>
                </a:cubicBezTo>
                <a:cubicBezTo>
                  <a:pt x="22" y="383"/>
                  <a:pt x="20" y="390"/>
                  <a:pt x="20" y="397"/>
                </a:cubicBezTo>
                <a:cubicBezTo>
                  <a:pt x="20" y="404"/>
                  <a:pt x="22" y="411"/>
                  <a:pt x="25" y="417"/>
                </a:cubicBezTo>
                <a:cubicBezTo>
                  <a:pt x="29" y="423"/>
                  <a:pt x="35" y="429"/>
                  <a:pt x="44" y="433"/>
                </a:cubicBezTo>
                <a:cubicBezTo>
                  <a:pt x="42" y="437"/>
                  <a:pt x="42" y="437"/>
                  <a:pt x="42" y="437"/>
                </a:cubicBezTo>
                <a:cubicBezTo>
                  <a:pt x="42" y="437"/>
                  <a:pt x="65" y="452"/>
                  <a:pt x="70" y="450"/>
                </a:cubicBezTo>
                <a:cubicBezTo>
                  <a:pt x="75" y="449"/>
                  <a:pt x="82" y="429"/>
                  <a:pt x="80" y="424"/>
                </a:cubicBezTo>
                <a:cubicBezTo>
                  <a:pt x="77" y="419"/>
                  <a:pt x="49" y="418"/>
                  <a:pt x="49" y="418"/>
                </a:cubicBezTo>
                <a:cubicBezTo>
                  <a:pt x="49" y="421"/>
                  <a:pt x="49" y="421"/>
                  <a:pt x="49" y="421"/>
                </a:cubicBezTo>
                <a:cubicBezTo>
                  <a:pt x="43" y="418"/>
                  <a:pt x="39" y="414"/>
                  <a:pt x="37" y="410"/>
                </a:cubicBezTo>
                <a:cubicBezTo>
                  <a:pt x="34" y="406"/>
                  <a:pt x="33" y="402"/>
                  <a:pt x="34" y="397"/>
                </a:cubicBezTo>
                <a:cubicBezTo>
                  <a:pt x="34" y="392"/>
                  <a:pt x="35" y="387"/>
                  <a:pt x="37" y="381"/>
                </a:cubicBezTo>
                <a:cubicBezTo>
                  <a:pt x="45" y="362"/>
                  <a:pt x="62" y="342"/>
                  <a:pt x="79" y="331"/>
                </a:cubicBezTo>
                <a:cubicBezTo>
                  <a:pt x="81" y="331"/>
                  <a:pt x="81" y="331"/>
                  <a:pt x="81" y="331"/>
                </a:cubicBezTo>
                <a:cubicBezTo>
                  <a:pt x="100" y="338"/>
                  <a:pt x="120" y="353"/>
                  <a:pt x="131" y="369"/>
                </a:cubicBezTo>
                <a:cubicBezTo>
                  <a:pt x="134" y="374"/>
                  <a:pt x="137" y="379"/>
                  <a:pt x="138" y="384"/>
                </a:cubicBezTo>
                <a:cubicBezTo>
                  <a:pt x="139" y="389"/>
                  <a:pt x="139" y="393"/>
                  <a:pt x="138" y="398"/>
                </a:cubicBezTo>
                <a:cubicBezTo>
                  <a:pt x="137" y="402"/>
                  <a:pt x="134" y="406"/>
                  <a:pt x="129" y="410"/>
                </a:cubicBezTo>
                <a:cubicBezTo>
                  <a:pt x="127" y="408"/>
                  <a:pt x="127" y="408"/>
                  <a:pt x="127" y="408"/>
                </a:cubicBezTo>
                <a:cubicBezTo>
                  <a:pt x="127" y="408"/>
                  <a:pt x="101" y="416"/>
                  <a:pt x="99" y="421"/>
                </a:cubicBezTo>
                <a:cubicBezTo>
                  <a:pt x="98" y="426"/>
                  <a:pt x="109" y="444"/>
                  <a:pt x="114" y="444"/>
                </a:cubicBezTo>
                <a:cubicBezTo>
                  <a:pt x="120" y="444"/>
                  <a:pt x="139" y="425"/>
                  <a:pt x="139" y="425"/>
                </a:cubicBezTo>
                <a:cubicBezTo>
                  <a:pt x="136" y="421"/>
                  <a:pt x="136" y="421"/>
                  <a:pt x="136" y="421"/>
                </a:cubicBezTo>
                <a:cubicBezTo>
                  <a:pt x="144" y="416"/>
                  <a:pt x="149" y="409"/>
                  <a:pt x="151" y="401"/>
                </a:cubicBezTo>
                <a:cubicBezTo>
                  <a:pt x="153" y="395"/>
                  <a:pt x="153" y="388"/>
                  <a:pt x="151" y="381"/>
                </a:cubicBezTo>
                <a:cubicBezTo>
                  <a:pt x="149" y="374"/>
                  <a:pt x="146" y="368"/>
                  <a:pt x="142" y="362"/>
                </a:cubicBezTo>
                <a:cubicBezTo>
                  <a:pt x="129" y="343"/>
                  <a:pt x="108" y="327"/>
                  <a:pt x="87" y="319"/>
                </a:cubicBezTo>
                <a:cubicBezTo>
                  <a:pt x="86" y="302"/>
                  <a:pt x="86" y="286"/>
                  <a:pt x="87" y="270"/>
                </a:cubicBezTo>
                <a:cubicBezTo>
                  <a:pt x="99" y="269"/>
                  <a:pt x="109" y="267"/>
                  <a:pt x="114" y="267"/>
                </a:cubicBezTo>
                <a:cubicBezTo>
                  <a:pt x="116" y="308"/>
                  <a:pt x="146" y="356"/>
                  <a:pt x="176" y="385"/>
                </a:cubicBezTo>
                <a:cubicBezTo>
                  <a:pt x="205" y="365"/>
                  <a:pt x="233" y="302"/>
                  <a:pt x="234" y="267"/>
                </a:cubicBezTo>
                <a:close/>
                <a:moveTo>
                  <a:pt x="275" y="121"/>
                </a:moveTo>
                <a:cubicBezTo>
                  <a:pt x="278" y="122"/>
                  <a:pt x="278" y="122"/>
                  <a:pt x="278" y="122"/>
                </a:cubicBezTo>
                <a:cubicBezTo>
                  <a:pt x="280" y="137"/>
                  <a:pt x="280" y="157"/>
                  <a:pt x="266" y="167"/>
                </a:cubicBezTo>
                <a:cubicBezTo>
                  <a:pt x="265" y="170"/>
                  <a:pt x="264" y="173"/>
                  <a:pt x="263" y="176"/>
                </a:cubicBezTo>
                <a:cubicBezTo>
                  <a:pt x="254" y="202"/>
                  <a:pt x="240" y="222"/>
                  <a:pt x="223" y="235"/>
                </a:cubicBezTo>
                <a:cubicBezTo>
                  <a:pt x="209" y="247"/>
                  <a:pt x="193" y="253"/>
                  <a:pt x="177" y="254"/>
                </a:cubicBezTo>
                <a:cubicBezTo>
                  <a:pt x="160" y="255"/>
                  <a:pt x="144" y="250"/>
                  <a:pt x="129" y="239"/>
                </a:cubicBezTo>
                <a:cubicBezTo>
                  <a:pt x="113" y="228"/>
                  <a:pt x="99" y="211"/>
                  <a:pt x="89" y="186"/>
                </a:cubicBezTo>
                <a:cubicBezTo>
                  <a:pt x="86" y="180"/>
                  <a:pt x="84" y="174"/>
                  <a:pt x="82" y="167"/>
                </a:cubicBezTo>
                <a:cubicBezTo>
                  <a:pt x="79" y="165"/>
                  <a:pt x="75" y="161"/>
                  <a:pt x="72" y="155"/>
                </a:cubicBezTo>
                <a:cubicBezTo>
                  <a:pt x="67" y="144"/>
                  <a:pt x="70" y="122"/>
                  <a:pt x="70" y="122"/>
                </a:cubicBezTo>
                <a:cubicBezTo>
                  <a:pt x="73" y="121"/>
                  <a:pt x="73" y="121"/>
                  <a:pt x="73" y="121"/>
                </a:cubicBezTo>
                <a:cubicBezTo>
                  <a:pt x="64" y="59"/>
                  <a:pt x="92" y="7"/>
                  <a:pt x="150" y="4"/>
                </a:cubicBezTo>
                <a:cubicBezTo>
                  <a:pt x="173" y="2"/>
                  <a:pt x="198" y="0"/>
                  <a:pt x="219" y="19"/>
                </a:cubicBezTo>
                <a:cubicBezTo>
                  <a:pt x="266" y="1"/>
                  <a:pt x="287" y="83"/>
                  <a:pt x="275" y="121"/>
                </a:cubicBezTo>
                <a:close/>
                <a:moveTo>
                  <a:pt x="99" y="116"/>
                </a:moveTo>
                <a:cubicBezTo>
                  <a:pt x="97" y="138"/>
                  <a:pt x="100" y="160"/>
                  <a:pt x="108" y="178"/>
                </a:cubicBezTo>
                <a:cubicBezTo>
                  <a:pt x="117" y="199"/>
                  <a:pt x="128" y="213"/>
                  <a:pt x="141" y="222"/>
                </a:cubicBezTo>
                <a:cubicBezTo>
                  <a:pt x="152" y="230"/>
                  <a:pt x="164" y="234"/>
                  <a:pt x="176" y="233"/>
                </a:cubicBezTo>
                <a:cubicBezTo>
                  <a:pt x="188" y="232"/>
                  <a:pt x="200" y="228"/>
                  <a:pt x="211" y="219"/>
                </a:cubicBezTo>
                <a:cubicBezTo>
                  <a:pt x="224" y="208"/>
                  <a:pt x="236" y="191"/>
                  <a:pt x="244" y="169"/>
                </a:cubicBezTo>
                <a:cubicBezTo>
                  <a:pt x="250" y="152"/>
                  <a:pt x="252" y="133"/>
                  <a:pt x="250" y="114"/>
                </a:cubicBezTo>
                <a:cubicBezTo>
                  <a:pt x="239" y="112"/>
                  <a:pt x="229" y="107"/>
                  <a:pt x="222" y="102"/>
                </a:cubicBezTo>
                <a:cubicBezTo>
                  <a:pt x="215" y="122"/>
                  <a:pt x="215" y="122"/>
                  <a:pt x="215" y="122"/>
                </a:cubicBezTo>
                <a:cubicBezTo>
                  <a:pt x="205" y="121"/>
                  <a:pt x="205" y="121"/>
                  <a:pt x="205" y="121"/>
                </a:cubicBezTo>
                <a:cubicBezTo>
                  <a:pt x="211" y="107"/>
                  <a:pt x="211" y="107"/>
                  <a:pt x="211" y="107"/>
                </a:cubicBezTo>
                <a:cubicBezTo>
                  <a:pt x="187" y="125"/>
                  <a:pt x="187" y="125"/>
                  <a:pt x="187" y="125"/>
                </a:cubicBezTo>
                <a:cubicBezTo>
                  <a:pt x="179" y="120"/>
                  <a:pt x="179" y="120"/>
                  <a:pt x="179" y="120"/>
                </a:cubicBezTo>
                <a:cubicBezTo>
                  <a:pt x="191" y="106"/>
                  <a:pt x="191" y="106"/>
                  <a:pt x="191" y="106"/>
                </a:cubicBezTo>
                <a:cubicBezTo>
                  <a:pt x="171" y="114"/>
                  <a:pt x="139" y="121"/>
                  <a:pt x="99" y="116"/>
                </a:cubicBezTo>
                <a:close/>
                <a:moveTo>
                  <a:pt x="269" y="393"/>
                </a:moveTo>
                <a:cubicBezTo>
                  <a:pt x="266" y="391"/>
                  <a:pt x="262" y="389"/>
                  <a:pt x="258" y="389"/>
                </a:cubicBezTo>
                <a:cubicBezTo>
                  <a:pt x="254" y="389"/>
                  <a:pt x="251" y="391"/>
                  <a:pt x="248" y="393"/>
                </a:cubicBezTo>
                <a:cubicBezTo>
                  <a:pt x="248" y="393"/>
                  <a:pt x="248" y="393"/>
                  <a:pt x="248" y="393"/>
                </a:cubicBezTo>
                <a:cubicBezTo>
                  <a:pt x="245" y="396"/>
                  <a:pt x="244" y="400"/>
                  <a:pt x="244" y="404"/>
                </a:cubicBezTo>
                <a:cubicBezTo>
                  <a:pt x="244" y="408"/>
                  <a:pt x="245" y="411"/>
                  <a:pt x="248" y="414"/>
                </a:cubicBezTo>
                <a:cubicBezTo>
                  <a:pt x="248" y="414"/>
                  <a:pt x="248" y="414"/>
                  <a:pt x="248" y="414"/>
                </a:cubicBezTo>
                <a:cubicBezTo>
                  <a:pt x="251" y="417"/>
                  <a:pt x="254" y="418"/>
                  <a:pt x="258" y="418"/>
                </a:cubicBezTo>
                <a:cubicBezTo>
                  <a:pt x="262" y="418"/>
                  <a:pt x="266" y="417"/>
                  <a:pt x="269" y="414"/>
                </a:cubicBezTo>
                <a:cubicBezTo>
                  <a:pt x="271" y="411"/>
                  <a:pt x="273" y="408"/>
                  <a:pt x="273" y="404"/>
                </a:cubicBezTo>
                <a:cubicBezTo>
                  <a:pt x="273" y="400"/>
                  <a:pt x="271" y="396"/>
                  <a:pt x="269" y="3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50DDB429-B116-007A-1089-45E4E8D51CEB}"/>
              </a:ext>
            </a:extLst>
          </p:cNvPr>
          <p:cNvGrpSpPr/>
          <p:nvPr/>
        </p:nvGrpSpPr>
        <p:grpSpPr>
          <a:xfrm>
            <a:off x="321379" y="4060466"/>
            <a:ext cx="708315" cy="695444"/>
            <a:chOff x="5856287" y="3605212"/>
            <a:chExt cx="1065213" cy="1065213"/>
          </a:xfrm>
          <a:solidFill>
            <a:schemeClr val="tx1"/>
          </a:solidFill>
        </p:grpSpPr>
        <p:sp>
          <p:nvSpPr>
            <p:cNvPr id="10" name="Freeform 162">
              <a:extLst>
                <a:ext uri="{FF2B5EF4-FFF2-40B4-BE49-F238E27FC236}">
                  <a16:creationId xmlns:a16="http://schemas.microsoft.com/office/drawing/2014/main" id="{71344A89-2EB1-F190-4279-B191A3288759}"/>
                </a:ext>
              </a:extLst>
            </p:cNvPr>
            <p:cNvSpPr>
              <a:spLocks noEditPoints="1"/>
            </p:cNvSpPr>
            <p:nvPr/>
          </p:nvSpPr>
          <p:spPr bwMode="auto">
            <a:xfrm>
              <a:off x="5856287" y="3605212"/>
              <a:ext cx="1065213" cy="1065213"/>
            </a:xfrm>
            <a:custGeom>
              <a:avLst/>
              <a:gdLst>
                <a:gd name="T0" fmla="*/ 303 w 369"/>
                <a:gd name="T1" fmla="*/ 66 h 369"/>
                <a:gd name="T2" fmla="*/ 66 w 369"/>
                <a:gd name="T3" fmla="*/ 66 h 369"/>
                <a:gd name="T4" fmla="*/ 66 w 369"/>
                <a:gd name="T5" fmla="*/ 303 h 369"/>
                <a:gd name="T6" fmla="*/ 303 w 369"/>
                <a:gd name="T7" fmla="*/ 303 h 369"/>
                <a:gd name="T8" fmla="*/ 303 w 369"/>
                <a:gd name="T9" fmla="*/ 66 h 369"/>
                <a:gd name="T10" fmla="*/ 283 w 369"/>
                <a:gd name="T11" fmla="*/ 282 h 369"/>
                <a:gd name="T12" fmla="*/ 87 w 369"/>
                <a:gd name="T13" fmla="*/ 282 h 369"/>
                <a:gd name="T14" fmla="*/ 87 w 369"/>
                <a:gd name="T15" fmla="*/ 87 h 369"/>
                <a:gd name="T16" fmla="*/ 283 w 369"/>
                <a:gd name="T17" fmla="*/ 87 h 369"/>
                <a:gd name="T18" fmla="*/ 283 w 369"/>
                <a:gd name="T19" fmla="*/ 28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69">
                  <a:moveTo>
                    <a:pt x="303" y="66"/>
                  </a:moveTo>
                  <a:cubicBezTo>
                    <a:pt x="238" y="0"/>
                    <a:pt x="131" y="0"/>
                    <a:pt x="66" y="66"/>
                  </a:cubicBezTo>
                  <a:cubicBezTo>
                    <a:pt x="0" y="131"/>
                    <a:pt x="0" y="238"/>
                    <a:pt x="66" y="303"/>
                  </a:cubicBezTo>
                  <a:cubicBezTo>
                    <a:pt x="131" y="369"/>
                    <a:pt x="238" y="369"/>
                    <a:pt x="303" y="303"/>
                  </a:cubicBezTo>
                  <a:cubicBezTo>
                    <a:pt x="369" y="238"/>
                    <a:pt x="369" y="131"/>
                    <a:pt x="303" y="66"/>
                  </a:cubicBezTo>
                  <a:close/>
                  <a:moveTo>
                    <a:pt x="283" y="282"/>
                  </a:moveTo>
                  <a:cubicBezTo>
                    <a:pt x="229" y="336"/>
                    <a:pt x="141" y="336"/>
                    <a:pt x="87" y="282"/>
                  </a:cubicBezTo>
                  <a:cubicBezTo>
                    <a:pt x="33" y="228"/>
                    <a:pt x="33" y="141"/>
                    <a:pt x="87" y="87"/>
                  </a:cubicBezTo>
                  <a:cubicBezTo>
                    <a:pt x="141" y="33"/>
                    <a:pt x="229" y="33"/>
                    <a:pt x="283" y="87"/>
                  </a:cubicBezTo>
                  <a:cubicBezTo>
                    <a:pt x="337" y="141"/>
                    <a:pt x="337" y="228"/>
                    <a:pt x="283" y="2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3">
              <a:extLst>
                <a:ext uri="{FF2B5EF4-FFF2-40B4-BE49-F238E27FC236}">
                  <a16:creationId xmlns:a16="http://schemas.microsoft.com/office/drawing/2014/main" id="{01F6387C-229D-3007-DB66-653361A7D858}"/>
                </a:ext>
              </a:extLst>
            </p:cNvPr>
            <p:cNvSpPr>
              <a:spLocks/>
            </p:cNvSpPr>
            <p:nvPr/>
          </p:nvSpPr>
          <p:spPr bwMode="auto">
            <a:xfrm>
              <a:off x="6188075" y="3873500"/>
              <a:ext cx="465138" cy="303213"/>
            </a:xfrm>
            <a:custGeom>
              <a:avLst/>
              <a:gdLst>
                <a:gd name="T0" fmla="*/ 5 w 161"/>
                <a:gd name="T1" fmla="*/ 46 h 105"/>
                <a:gd name="T2" fmla="*/ 59 w 161"/>
                <a:gd name="T3" fmla="*/ 100 h 105"/>
                <a:gd name="T4" fmla="*/ 78 w 161"/>
                <a:gd name="T5" fmla="*/ 100 h 105"/>
                <a:gd name="T6" fmla="*/ 156 w 161"/>
                <a:gd name="T7" fmla="*/ 23 h 105"/>
                <a:gd name="T8" fmla="*/ 156 w 161"/>
                <a:gd name="T9" fmla="*/ 5 h 105"/>
                <a:gd name="T10" fmla="*/ 138 w 161"/>
                <a:gd name="T11" fmla="*/ 5 h 105"/>
                <a:gd name="T12" fmla="*/ 69 w 161"/>
                <a:gd name="T13" fmla="*/ 75 h 105"/>
                <a:gd name="T14" fmla="*/ 23 w 161"/>
                <a:gd name="T15" fmla="*/ 29 h 105"/>
                <a:gd name="T16" fmla="*/ 5 w 161"/>
                <a:gd name="T17" fmla="*/ 29 h 105"/>
                <a:gd name="T18" fmla="*/ 5 w 161"/>
                <a:gd name="T19"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05">
                  <a:moveTo>
                    <a:pt x="5" y="46"/>
                  </a:moveTo>
                  <a:cubicBezTo>
                    <a:pt x="59" y="100"/>
                    <a:pt x="59" y="100"/>
                    <a:pt x="59" y="100"/>
                  </a:cubicBezTo>
                  <a:cubicBezTo>
                    <a:pt x="64" y="105"/>
                    <a:pt x="73" y="105"/>
                    <a:pt x="78" y="100"/>
                  </a:cubicBezTo>
                  <a:cubicBezTo>
                    <a:pt x="156" y="23"/>
                    <a:pt x="156" y="23"/>
                    <a:pt x="156" y="23"/>
                  </a:cubicBezTo>
                  <a:cubicBezTo>
                    <a:pt x="161" y="18"/>
                    <a:pt x="161" y="10"/>
                    <a:pt x="156" y="5"/>
                  </a:cubicBezTo>
                  <a:cubicBezTo>
                    <a:pt x="151" y="0"/>
                    <a:pt x="143" y="0"/>
                    <a:pt x="138" y="5"/>
                  </a:cubicBezTo>
                  <a:cubicBezTo>
                    <a:pt x="69" y="75"/>
                    <a:pt x="69" y="75"/>
                    <a:pt x="69" y="75"/>
                  </a:cubicBezTo>
                  <a:cubicBezTo>
                    <a:pt x="23" y="29"/>
                    <a:pt x="23" y="29"/>
                    <a:pt x="23" y="29"/>
                  </a:cubicBezTo>
                  <a:cubicBezTo>
                    <a:pt x="18" y="24"/>
                    <a:pt x="10" y="24"/>
                    <a:pt x="5" y="29"/>
                  </a:cubicBezTo>
                  <a:cubicBezTo>
                    <a:pt x="0" y="33"/>
                    <a:pt x="0" y="41"/>
                    <a:pt x="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4">
              <a:extLst>
                <a:ext uri="{FF2B5EF4-FFF2-40B4-BE49-F238E27FC236}">
                  <a16:creationId xmlns:a16="http://schemas.microsoft.com/office/drawing/2014/main" id="{C7669631-C54B-3169-546A-90620790E90A}"/>
                </a:ext>
              </a:extLst>
            </p:cNvPr>
            <p:cNvSpPr>
              <a:spLocks/>
            </p:cNvSpPr>
            <p:nvPr/>
          </p:nvSpPr>
          <p:spPr bwMode="auto">
            <a:xfrm>
              <a:off x="6356350" y="4344988"/>
              <a:ext cx="65088" cy="142875"/>
            </a:xfrm>
            <a:custGeom>
              <a:avLst/>
              <a:gdLst>
                <a:gd name="T0" fmla="*/ 0 w 23"/>
                <a:gd name="T1" fmla="*/ 11 h 50"/>
                <a:gd name="T2" fmla="*/ 0 w 23"/>
                <a:gd name="T3" fmla="*/ 39 h 50"/>
                <a:gd name="T4" fmla="*/ 12 w 23"/>
                <a:gd name="T5" fmla="*/ 50 h 50"/>
                <a:gd name="T6" fmla="*/ 23 w 23"/>
                <a:gd name="T7" fmla="*/ 39 h 50"/>
                <a:gd name="T8" fmla="*/ 23 w 23"/>
                <a:gd name="T9" fmla="*/ 11 h 50"/>
                <a:gd name="T10" fmla="*/ 12 w 23"/>
                <a:gd name="T11" fmla="*/ 0 h 50"/>
                <a:gd name="T12" fmla="*/ 0 w 23"/>
                <a:gd name="T13" fmla="*/ 11 h 50"/>
              </a:gdLst>
              <a:ahLst/>
              <a:cxnLst>
                <a:cxn ang="0">
                  <a:pos x="T0" y="T1"/>
                </a:cxn>
                <a:cxn ang="0">
                  <a:pos x="T2" y="T3"/>
                </a:cxn>
                <a:cxn ang="0">
                  <a:pos x="T4" y="T5"/>
                </a:cxn>
                <a:cxn ang="0">
                  <a:pos x="T6" y="T7"/>
                </a:cxn>
                <a:cxn ang="0">
                  <a:pos x="T8" y="T9"/>
                </a:cxn>
                <a:cxn ang="0">
                  <a:pos x="T10" y="T11"/>
                </a:cxn>
                <a:cxn ang="0">
                  <a:pos x="T12" y="T13"/>
                </a:cxn>
              </a:cxnLst>
              <a:rect l="0" t="0" r="r" b="b"/>
              <a:pathLst>
                <a:path w="23" h="50">
                  <a:moveTo>
                    <a:pt x="0" y="11"/>
                  </a:moveTo>
                  <a:cubicBezTo>
                    <a:pt x="0" y="39"/>
                    <a:pt x="0" y="39"/>
                    <a:pt x="0" y="39"/>
                  </a:cubicBezTo>
                  <a:cubicBezTo>
                    <a:pt x="0" y="45"/>
                    <a:pt x="5" y="50"/>
                    <a:pt x="12" y="50"/>
                  </a:cubicBezTo>
                  <a:cubicBezTo>
                    <a:pt x="18" y="50"/>
                    <a:pt x="23" y="45"/>
                    <a:pt x="23" y="39"/>
                  </a:cubicBezTo>
                  <a:cubicBezTo>
                    <a:pt x="23" y="11"/>
                    <a:pt x="23" y="11"/>
                    <a:pt x="23" y="11"/>
                  </a:cubicBezTo>
                  <a:cubicBezTo>
                    <a:pt x="23" y="5"/>
                    <a:pt x="18" y="0"/>
                    <a:pt x="12" y="0"/>
                  </a:cubicBezTo>
                  <a:cubicBezTo>
                    <a:pt x="5" y="0"/>
                    <a:pt x="0" y="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5">
              <a:extLst>
                <a:ext uri="{FF2B5EF4-FFF2-40B4-BE49-F238E27FC236}">
                  <a16:creationId xmlns:a16="http://schemas.microsoft.com/office/drawing/2014/main" id="{EAC3284A-B725-089F-6546-E796ADB28327}"/>
                </a:ext>
              </a:extLst>
            </p:cNvPr>
            <p:cNvSpPr>
              <a:spLocks/>
            </p:cNvSpPr>
            <p:nvPr/>
          </p:nvSpPr>
          <p:spPr bwMode="auto">
            <a:xfrm>
              <a:off x="6596063" y="4105275"/>
              <a:ext cx="142875" cy="65088"/>
            </a:xfrm>
            <a:custGeom>
              <a:avLst/>
              <a:gdLst>
                <a:gd name="T0" fmla="*/ 11 w 50"/>
                <a:gd name="T1" fmla="*/ 23 h 23"/>
                <a:gd name="T2" fmla="*/ 39 w 50"/>
                <a:gd name="T3" fmla="*/ 23 h 23"/>
                <a:gd name="T4" fmla="*/ 50 w 50"/>
                <a:gd name="T5" fmla="*/ 11 h 23"/>
                <a:gd name="T6" fmla="*/ 39 w 50"/>
                <a:gd name="T7" fmla="*/ 0 h 23"/>
                <a:gd name="T8" fmla="*/ 11 w 50"/>
                <a:gd name="T9" fmla="*/ 0 h 23"/>
                <a:gd name="T10" fmla="*/ 0 w 50"/>
                <a:gd name="T11" fmla="*/ 11 h 23"/>
                <a:gd name="T12" fmla="*/ 11 w 5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50" h="23">
                  <a:moveTo>
                    <a:pt x="11" y="23"/>
                  </a:moveTo>
                  <a:cubicBezTo>
                    <a:pt x="39" y="23"/>
                    <a:pt x="39" y="23"/>
                    <a:pt x="39" y="23"/>
                  </a:cubicBezTo>
                  <a:cubicBezTo>
                    <a:pt x="45" y="23"/>
                    <a:pt x="50" y="18"/>
                    <a:pt x="50" y="11"/>
                  </a:cubicBezTo>
                  <a:cubicBezTo>
                    <a:pt x="50" y="5"/>
                    <a:pt x="45" y="0"/>
                    <a:pt x="39" y="0"/>
                  </a:cubicBezTo>
                  <a:cubicBezTo>
                    <a:pt x="11" y="0"/>
                    <a:pt x="11" y="0"/>
                    <a:pt x="11" y="0"/>
                  </a:cubicBezTo>
                  <a:cubicBezTo>
                    <a:pt x="5" y="0"/>
                    <a:pt x="0" y="5"/>
                    <a:pt x="0" y="11"/>
                  </a:cubicBezTo>
                  <a:cubicBezTo>
                    <a:pt x="0" y="18"/>
                    <a:pt x="5" y="23"/>
                    <a:pt x="1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6">
              <a:extLst>
                <a:ext uri="{FF2B5EF4-FFF2-40B4-BE49-F238E27FC236}">
                  <a16:creationId xmlns:a16="http://schemas.microsoft.com/office/drawing/2014/main" id="{55CA430E-54B5-EA3B-7F95-CB578E2F5633}"/>
                </a:ext>
              </a:extLst>
            </p:cNvPr>
            <p:cNvSpPr>
              <a:spLocks/>
            </p:cNvSpPr>
            <p:nvPr/>
          </p:nvSpPr>
          <p:spPr bwMode="auto">
            <a:xfrm>
              <a:off x="6356350" y="3787775"/>
              <a:ext cx="65088" cy="144463"/>
            </a:xfrm>
            <a:custGeom>
              <a:avLst/>
              <a:gdLst>
                <a:gd name="T0" fmla="*/ 0 w 23"/>
                <a:gd name="T1" fmla="*/ 11 h 50"/>
                <a:gd name="T2" fmla="*/ 0 w 23"/>
                <a:gd name="T3" fmla="*/ 39 h 50"/>
                <a:gd name="T4" fmla="*/ 12 w 23"/>
                <a:gd name="T5" fmla="*/ 50 h 50"/>
                <a:gd name="T6" fmla="*/ 23 w 23"/>
                <a:gd name="T7" fmla="*/ 39 h 50"/>
                <a:gd name="T8" fmla="*/ 23 w 23"/>
                <a:gd name="T9" fmla="*/ 11 h 50"/>
                <a:gd name="T10" fmla="*/ 12 w 23"/>
                <a:gd name="T11" fmla="*/ 0 h 50"/>
                <a:gd name="T12" fmla="*/ 0 w 23"/>
                <a:gd name="T13" fmla="*/ 11 h 50"/>
              </a:gdLst>
              <a:ahLst/>
              <a:cxnLst>
                <a:cxn ang="0">
                  <a:pos x="T0" y="T1"/>
                </a:cxn>
                <a:cxn ang="0">
                  <a:pos x="T2" y="T3"/>
                </a:cxn>
                <a:cxn ang="0">
                  <a:pos x="T4" y="T5"/>
                </a:cxn>
                <a:cxn ang="0">
                  <a:pos x="T6" y="T7"/>
                </a:cxn>
                <a:cxn ang="0">
                  <a:pos x="T8" y="T9"/>
                </a:cxn>
                <a:cxn ang="0">
                  <a:pos x="T10" y="T11"/>
                </a:cxn>
                <a:cxn ang="0">
                  <a:pos x="T12" y="T13"/>
                </a:cxn>
              </a:cxnLst>
              <a:rect l="0" t="0" r="r" b="b"/>
              <a:pathLst>
                <a:path w="23" h="50">
                  <a:moveTo>
                    <a:pt x="0" y="11"/>
                  </a:moveTo>
                  <a:cubicBezTo>
                    <a:pt x="0" y="39"/>
                    <a:pt x="0" y="39"/>
                    <a:pt x="0" y="39"/>
                  </a:cubicBezTo>
                  <a:cubicBezTo>
                    <a:pt x="0" y="45"/>
                    <a:pt x="5" y="50"/>
                    <a:pt x="12" y="50"/>
                  </a:cubicBezTo>
                  <a:cubicBezTo>
                    <a:pt x="18" y="50"/>
                    <a:pt x="23" y="45"/>
                    <a:pt x="23" y="39"/>
                  </a:cubicBezTo>
                  <a:cubicBezTo>
                    <a:pt x="23" y="11"/>
                    <a:pt x="23" y="11"/>
                    <a:pt x="23" y="11"/>
                  </a:cubicBezTo>
                  <a:cubicBezTo>
                    <a:pt x="23" y="5"/>
                    <a:pt x="18" y="0"/>
                    <a:pt x="12" y="0"/>
                  </a:cubicBezTo>
                  <a:cubicBezTo>
                    <a:pt x="5" y="0"/>
                    <a:pt x="0" y="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7">
              <a:extLst>
                <a:ext uri="{FF2B5EF4-FFF2-40B4-BE49-F238E27FC236}">
                  <a16:creationId xmlns:a16="http://schemas.microsoft.com/office/drawing/2014/main" id="{824E43B8-7EC3-B97D-3FA3-B94FA381D4BB}"/>
                </a:ext>
              </a:extLst>
            </p:cNvPr>
            <p:cNvSpPr>
              <a:spLocks/>
            </p:cNvSpPr>
            <p:nvPr/>
          </p:nvSpPr>
          <p:spPr bwMode="auto">
            <a:xfrm>
              <a:off x="6038850" y="4105275"/>
              <a:ext cx="144463" cy="65088"/>
            </a:xfrm>
            <a:custGeom>
              <a:avLst/>
              <a:gdLst>
                <a:gd name="T0" fmla="*/ 0 w 50"/>
                <a:gd name="T1" fmla="*/ 11 h 23"/>
                <a:gd name="T2" fmla="*/ 12 w 50"/>
                <a:gd name="T3" fmla="*/ 23 h 23"/>
                <a:gd name="T4" fmla="*/ 39 w 50"/>
                <a:gd name="T5" fmla="*/ 23 h 23"/>
                <a:gd name="T6" fmla="*/ 50 w 50"/>
                <a:gd name="T7" fmla="*/ 11 h 23"/>
                <a:gd name="T8" fmla="*/ 39 w 50"/>
                <a:gd name="T9" fmla="*/ 0 h 23"/>
                <a:gd name="T10" fmla="*/ 12 w 50"/>
                <a:gd name="T11" fmla="*/ 0 h 23"/>
                <a:gd name="T12" fmla="*/ 0 w 50"/>
                <a:gd name="T13" fmla="*/ 11 h 23"/>
              </a:gdLst>
              <a:ahLst/>
              <a:cxnLst>
                <a:cxn ang="0">
                  <a:pos x="T0" y="T1"/>
                </a:cxn>
                <a:cxn ang="0">
                  <a:pos x="T2" y="T3"/>
                </a:cxn>
                <a:cxn ang="0">
                  <a:pos x="T4" y="T5"/>
                </a:cxn>
                <a:cxn ang="0">
                  <a:pos x="T6" y="T7"/>
                </a:cxn>
                <a:cxn ang="0">
                  <a:pos x="T8" y="T9"/>
                </a:cxn>
                <a:cxn ang="0">
                  <a:pos x="T10" y="T11"/>
                </a:cxn>
                <a:cxn ang="0">
                  <a:pos x="T12" y="T13"/>
                </a:cxn>
              </a:cxnLst>
              <a:rect l="0" t="0" r="r" b="b"/>
              <a:pathLst>
                <a:path w="50" h="23">
                  <a:moveTo>
                    <a:pt x="0" y="11"/>
                  </a:moveTo>
                  <a:cubicBezTo>
                    <a:pt x="0" y="18"/>
                    <a:pt x="5" y="23"/>
                    <a:pt x="12" y="23"/>
                  </a:cubicBezTo>
                  <a:cubicBezTo>
                    <a:pt x="39" y="23"/>
                    <a:pt x="39" y="23"/>
                    <a:pt x="39" y="23"/>
                  </a:cubicBezTo>
                  <a:cubicBezTo>
                    <a:pt x="45" y="23"/>
                    <a:pt x="50" y="18"/>
                    <a:pt x="50" y="11"/>
                  </a:cubicBezTo>
                  <a:cubicBezTo>
                    <a:pt x="50" y="5"/>
                    <a:pt x="45" y="0"/>
                    <a:pt x="39" y="0"/>
                  </a:cubicBezTo>
                  <a:cubicBezTo>
                    <a:pt x="12" y="0"/>
                    <a:pt x="12" y="0"/>
                    <a:pt x="12" y="0"/>
                  </a:cubicBezTo>
                  <a:cubicBezTo>
                    <a:pt x="5" y="0"/>
                    <a:pt x="0" y="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extBox 19">
            <a:extLst>
              <a:ext uri="{FF2B5EF4-FFF2-40B4-BE49-F238E27FC236}">
                <a16:creationId xmlns:a16="http://schemas.microsoft.com/office/drawing/2014/main" id="{D32C20C2-F702-611E-4653-8032E47EECBF}"/>
              </a:ext>
            </a:extLst>
          </p:cNvPr>
          <p:cNvSpPr txBox="1"/>
          <p:nvPr/>
        </p:nvSpPr>
        <p:spPr>
          <a:xfrm>
            <a:off x="6731045" y="3675001"/>
            <a:ext cx="4666884" cy="216181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t>Shift Planning and Scheduling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Schedule shifts in advance or sign in without scheduling to show that you are online and available for a consult</a:t>
            </a:r>
          </a:p>
          <a:p>
            <a:pPr marL="285750" indent="-285750">
              <a:buFont typeface="Arial" panose="020B0604020202020204" pitchFamily="34" charset="0"/>
              <a:buChar char="•"/>
            </a:pPr>
            <a:r>
              <a:rPr lang="en-US" sz="1600" dirty="0"/>
              <a:t>View a list of providers by specialty and </a:t>
            </a:r>
            <a:r>
              <a:rPr lang="en-US" sz="1600" dirty="0" err="1"/>
              <a:t>avalablility</a:t>
            </a:r>
            <a:endParaRPr lang="en-US" sz="1600" dirty="0"/>
          </a:p>
          <a:p>
            <a:endParaRPr lang="en-US" sz="1200" dirty="0"/>
          </a:p>
        </p:txBody>
      </p:sp>
    </p:spTree>
    <p:extLst>
      <p:ext uri="{BB962C8B-B14F-4D97-AF65-F5344CB8AC3E}">
        <p14:creationId xmlns:p14="http://schemas.microsoft.com/office/powerpoint/2010/main" val="1873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Consultations – Schedule Shift </a:t>
            </a:r>
          </a:p>
        </p:txBody>
      </p:sp>
      <p:sp>
        <p:nvSpPr>
          <p:cNvPr id="2" name="TextBox 1">
            <a:extLst>
              <a:ext uri="{FF2B5EF4-FFF2-40B4-BE49-F238E27FC236}">
                <a16:creationId xmlns:a16="http://schemas.microsoft.com/office/drawing/2014/main" id="{17E3E9D4-D86B-5A97-1ED8-1606ED86EB79}"/>
              </a:ext>
            </a:extLst>
          </p:cNvPr>
          <p:cNvSpPr txBox="1"/>
          <p:nvPr/>
        </p:nvSpPr>
        <p:spPr>
          <a:xfrm>
            <a:off x="947724" y="4514817"/>
            <a:ext cx="2814610" cy="87118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To be shown as “On Duty” you must start or schedule a shift from the main menu. </a:t>
            </a:r>
            <a:endParaRPr lang="en-US" sz="1600" dirty="0"/>
          </a:p>
        </p:txBody>
      </p:sp>
      <p:sp>
        <p:nvSpPr>
          <p:cNvPr id="5" name="Tagline">
            <a:extLst>
              <a:ext uri="{FF2B5EF4-FFF2-40B4-BE49-F238E27FC236}">
                <a16:creationId xmlns:a16="http://schemas.microsoft.com/office/drawing/2014/main" id="{FAC3A1E5-571C-81D5-0AD0-7BAC80B9D184}"/>
              </a:ext>
            </a:extLst>
          </p:cNvPr>
          <p:cNvSpPr txBox="1"/>
          <p:nvPr/>
        </p:nvSpPr>
        <p:spPr>
          <a:xfrm>
            <a:off x="373062" y="987425"/>
            <a:ext cx="8343898" cy="246221"/>
          </a:xfrm>
          <a:prstGeom prst="rect">
            <a:avLst/>
          </a:prstGeom>
          <a:noFill/>
        </p:spPr>
        <p:txBody>
          <a:bodyPr vert="horz" wrap="square" lIns="0" tIns="0" rIns="0" bIns="0" rtlCol="0">
            <a:spAutoFit/>
          </a:bodyPr>
          <a:lstStyle/>
          <a:p>
            <a:pPr>
              <a:spcBef>
                <a:spcPts val="400"/>
              </a:spcBef>
              <a:spcAft>
                <a:spcPct val="0"/>
              </a:spcAft>
            </a:pPr>
            <a:r>
              <a:rPr lang="en-US" sz="1600" i="1" dirty="0"/>
              <a:t>To show you are available on the providers list you must be on shift</a:t>
            </a:r>
            <a:r>
              <a:rPr lang="en-US" sz="1400" i="1" dirty="0"/>
              <a:t>. </a:t>
            </a:r>
          </a:p>
        </p:txBody>
      </p:sp>
      <p:pic>
        <p:nvPicPr>
          <p:cNvPr id="4" name="Picture 3" descr="A screenshot of a computer&#10;&#10;Description automatically generated">
            <a:extLst>
              <a:ext uri="{FF2B5EF4-FFF2-40B4-BE49-F238E27FC236}">
                <a16:creationId xmlns:a16="http://schemas.microsoft.com/office/drawing/2014/main" id="{4A3F29ED-2CB3-C49A-F013-645187449026}"/>
              </a:ext>
            </a:extLst>
          </p:cNvPr>
          <p:cNvPicPr>
            <a:picLocks noChangeAspect="1"/>
          </p:cNvPicPr>
          <p:nvPr/>
        </p:nvPicPr>
        <p:blipFill rotWithShape="1">
          <a:blip r:embed="rId2">
            <a:extLst>
              <a:ext uri="{28A0092B-C50C-407E-A947-70E740481C1C}">
                <a14:useLocalDpi xmlns:a14="http://schemas.microsoft.com/office/drawing/2010/main" val="0"/>
              </a:ext>
            </a:extLst>
          </a:blip>
          <a:srcRect t="12113" b="39475"/>
          <a:stretch/>
        </p:blipFill>
        <p:spPr>
          <a:xfrm>
            <a:off x="998550" y="1525242"/>
            <a:ext cx="2711472" cy="2840024"/>
          </a:xfrm>
          <a:prstGeom prst="rect">
            <a:avLst/>
          </a:prstGeom>
          <a:ln w="28575">
            <a:solidFill>
              <a:schemeClr val="tx1"/>
            </a:solidFill>
          </a:ln>
          <a:effectLst>
            <a:outerShdw blurRad="50800" dist="38100" dir="2700000" algn="tl" rotWithShape="0">
              <a:prstClr val="black">
                <a:alpha val="40000"/>
              </a:prstClr>
            </a:outerShdw>
          </a:effectLst>
        </p:spPr>
      </p:pic>
      <p:sp>
        <p:nvSpPr>
          <p:cNvPr id="6" name="Rectangle: Rounded Corners 5">
            <a:extLst>
              <a:ext uri="{FF2B5EF4-FFF2-40B4-BE49-F238E27FC236}">
                <a16:creationId xmlns:a16="http://schemas.microsoft.com/office/drawing/2014/main" id="{6DB118F2-6F2C-8A4F-65D4-B170EB58AC14}"/>
              </a:ext>
            </a:extLst>
          </p:cNvPr>
          <p:cNvSpPr/>
          <p:nvPr/>
        </p:nvSpPr>
        <p:spPr>
          <a:xfrm>
            <a:off x="998550" y="3825263"/>
            <a:ext cx="2711472" cy="508198"/>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utoShape 2">
            <a:extLst>
              <a:ext uri="{FF2B5EF4-FFF2-40B4-BE49-F238E27FC236}">
                <a16:creationId xmlns:a16="http://schemas.microsoft.com/office/drawing/2014/main" id="{C01E9B0A-3926-B094-EE1A-14C2DD6CC8B7}"/>
              </a:ext>
            </a:extLst>
          </p:cNvPr>
          <p:cNvSpPr>
            <a:spLocks noChangeAspect="1" noChangeArrowheads="1"/>
          </p:cNvSpPr>
          <p:nvPr/>
        </p:nvSpPr>
        <p:spPr bwMode="auto">
          <a:xfrm>
            <a:off x="4511675" y="0"/>
            <a:ext cx="31670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screenshot of a chat&#10;&#10;Description automatically generated">
            <a:extLst>
              <a:ext uri="{FF2B5EF4-FFF2-40B4-BE49-F238E27FC236}">
                <a16:creationId xmlns:a16="http://schemas.microsoft.com/office/drawing/2014/main" id="{615C2480-EB27-64E4-44DD-DF8E5BD8F62B}"/>
              </a:ext>
            </a:extLst>
          </p:cNvPr>
          <p:cNvPicPr>
            <a:picLocks noChangeAspect="1"/>
          </p:cNvPicPr>
          <p:nvPr/>
        </p:nvPicPr>
        <p:blipFill rotWithShape="1">
          <a:blip r:embed="rId3">
            <a:extLst>
              <a:ext uri="{28A0092B-C50C-407E-A947-70E740481C1C}">
                <a14:useLocalDpi xmlns:a14="http://schemas.microsoft.com/office/drawing/2010/main" val="0"/>
              </a:ext>
            </a:extLst>
          </a:blip>
          <a:srcRect t="39941" b="37798"/>
          <a:stretch/>
        </p:blipFill>
        <p:spPr>
          <a:xfrm>
            <a:off x="4266732" y="2355284"/>
            <a:ext cx="3169788" cy="1526686"/>
          </a:xfrm>
          <a:prstGeom prst="rect">
            <a:avLst/>
          </a:prstGeom>
          <a:effectLst>
            <a:outerShdw blurRad="50800" dist="38100" dir="2700000" algn="tl" rotWithShape="0">
              <a:prstClr val="black">
                <a:alpha val="40000"/>
              </a:prstClr>
            </a:outerShdw>
          </a:effectLst>
        </p:spPr>
      </p:pic>
      <p:sp>
        <p:nvSpPr>
          <p:cNvPr id="27" name="Rectangle: Rounded Corners 26">
            <a:extLst>
              <a:ext uri="{FF2B5EF4-FFF2-40B4-BE49-F238E27FC236}">
                <a16:creationId xmlns:a16="http://schemas.microsoft.com/office/drawing/2014/main" id="{D49C1CD8-0EE0-29F5-3F3D-668EBC49F415}"/>
              </a:ext>
            </a:extLst>
          </p:cNvPr>
          <p:cNvSpPr/>
          <p:nvPr/>
        </p:nvSpPr>
        <p:spPr>
          <a:xfrm>
            <a:off x="5540211" y="3214499"/>
            <a:ext cx="1109989" cy="281973"/>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55A7B49-F7D9-E048-B91A-F213495FEDFA}"/>
              </a:ext>
            </a:extLst>
          </p:cNvPr>
          <p:cNvSpPr txBox="1"/>
          <p:nvPr/>
        </p:nvSpPr>
        <p:spPr>
          <a:xfrm>
            <a:off x="4162328" y="4514817"/>
            <a:ext cx="3605590"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“Schedule Shift” to schedule a shift in the future</a:t>
            </a:r>
            <a:endParaRPr lang="en-US" sz="1600" dirty="0"/>
          </a:p>
        </p:txBody>
      </p:sp>
      <p:sp>
        <p:nvSpPr>
          <p:cNvPr id="3" name="TextBox 2">
            <a:extLst>
              <a:ext uri="{FF2B5EF4-FFF2-40B4-BE49-F238E27FC236}">
                <a16:creationId xmlns:a16="http://schemas.microsoft.com/office/drawing/2014/main" id="{C83498A1-07F8-1D8E-AB4D-1968D48AD9DA}"/>
              </a:ext>
            </a:extLst>
          </p:cNvPr>
          <p:cNvSpPr txBox="1"/>
          <p:nvPr/>
        </p:nvSpPr>
        <p:spPr>
          <a:xfrm>
            <a:off x="8178191" y="4505350"/>
            <a:ext cx="3187016" cy="87118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either “Today” “Tomorrow” </a:t>
            </a:r>
            <a:r>
              <a:rPr lang="en-US" sz="1600" b="1" u="sng" dirty="0"/>
              <a:t>or</a:t>
            </a:r>
            <a:r>
              <a:rPr lang="en-US" sz="1600" b="1" dirty="0"/>
              <a:t> enter a date. </a:t>
            </a:r>
          </a:p>
          <a:p>
            <a:r>
              <a:rPr lang="en-US" sz="1600" b="1" dirty="0"/>
              <a:t>E.g. 05/04/2023</a:t>
            </a:r>
          </a:p>
        </p:txBody>
      </p:sp>
      <p:pic>
        <p:nvPicPr>
          <p:cNvPr id="8" name="Picture 7" descr="A screenshot of a chat&#10;&#10;Description automatically generated">
            <a:extLst>
              <a:ext uri="{FF2B5EF4-FFF2-40B4-BE49-F238E27FC236}">
                <a16:creationId xmlns:a16="http://schemas.microsoft.com/office/drawing/2014/main" id="{D8B13F03-1A04-1DBA-E1D1-9F186E206A5E}"/>
              </a:ext>
            </a:extLst>
          </p:cNvPr>
          <p:cNvPicPr>
            <a:picLocks noChangeAspect="1"/>
          </p:cNvPicPr>
          <p:nvPr/>
        </p:nvPicPr>
        <p:blipFill rotWithShape="1">
          <a:blip r:embed="rId4">
            <a:extLst>
              <a:ext uri="{28A0092B-C50C-407E-A947-70E740481C1C}">
                <a14:useLocalDpi xmlns:a14="http://schemas.microsoft.com/office/drawing/2010/main" val="0"/>
              </a:ext>
            </a:extLst>
          </a:blip>
          <a:srcRect t="41234" b="31756"/>
          <a:stretch/>
        </p:blipFill>
        <p:spPr>
          <a:xfrm>
            <a:off x="8086889" y="2528768"/>
            <a:ext cx="3169788" cy="1852321"/>
          </a:xfrm>
          <a:prstGeom prst="rect">
            <a:avLst/>
          </a:prstGeom>
          <a:effectLst>
            <a:outerShdw blurRad="50800" dist="38100" dir="2700000" algn="tl" rotWithShape="0">
              <a:prstClr val="black">
                <a:alpha val="40000"/>
              </a:prstClr>
            </a:outerShdw>
          </a:effectLst>
        </p:spPr>
      </p:pic>
      <p:sp>
        <p:nvSpPr>
          <p:cNvPr id="9" name="Rectangle: Rounded Corners 8">
            <a:extLst>
              <a:ext uri="{FF2B5EF4-FFF2-40B4-BE49-F238E27FC236}">
                <a16:creationId xmlns:a16="http://schemas.microsoft.com/office/drawing/2014/main" id="{9F2606A2-D7A8-DA1F-8C4F-CDF34A034230}"/>
              </a:ext>
            </a:extLst>
          </p:cNvPr>
          <p:cNvSpPr/>
          <p:nvPr/>
        </p:nvSpPr>
        <p:spPr>
          <a:xfrm>
            <a:off x="8178191" y="3496472"/>
            <a:ext cx="1618561" cy="330300"/>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FF84FEF-9625-24F6-21B1-B7182563D9FE}"/>
              </a:ext>
            </a:extLst>
          </p:cNvPr>
          <p:cNvSpPr/>
          <p:nvPr/>
        </p:nvSpPr>
        <p:spPr>
          <a:xfrm>
            <a:off x="9045788" y="4037972"/>
            <a:ext cx="980595" cy="228925"/>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F5A88F20-D726-EC16-F940-3E9B6BE76C4D}"/>
              </a:ext>
            </a:extLst>
          </p:cNvPr>
          <p:cNvCxnSpPr>
            <a:cxnSpLocks/>
            <a:stCxn id="6" idx="3"/>
          </p:cNvCxnSpPr>
          <p:nvPr/>
        </p:nvCxnSpPr>
        <p:spPr>
          <a:xfrm flipV="1">
            <a:off x="3710022" y="3363402"/>
            <a:ext cx="1830189" cy="715960"/>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06F29F0-4A85-7C3B-DC09-608D7503A6F4}"/>
              </a:ext>
            </a:extLst>
          </p:cNvPr>
          <p:cNvCxnSpPr>
            <a:cxnSpLocks/>
            <a:stCxn id="27" idx="3"/>
            <a:endCxn id="9" idx="1"/>
          </p:cNvCxnSpPr>
          <p:nvPr/>
        </p:nvCxnSpPr>
        <p:spPr>
          <a:xfrm>
            <a:off x="6650200" y="3355486"/>
            <a:ext cx="1527991" cy="306136"/>
          </a:xfrm>
          <a:prstGeom prst="bentConnector3">
            <a:avLst>
              <a:gd name="adj1" fmla="val 706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1" name="Arrow: Right 30">
            <a:extLst>
              <a:ext uri="{FF2B5EF4-FFF2-40B4-BE49-F238E27FC236}">
                <a16:creationId xmlns:a16="http://schemas.microsoft.com/office/drawing/2014/main" id="{69E3486E-0CD0-9419-6EF4-5EB736610E52}"/>
              </a:ext>
            </a:extLst>
          </p:cNvPr>
          <p:cNvSpPr/>
          <p:nvPr/>
        </p:nvSpPr>
        <p:spPr>
          <a:xfrm>
            <a:off x="7646656" y="3568324"/>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row: Right 31">
            <a:extLst>
              <a:ext uri="{FF2B5EF4-FFF2-40B4-BE49-F238E27FC236}">
                <a16:creationId xmlns:a16="http://schemas.microsoft.com/office/drawing/2014/main" id="{6B271A92-13DD-27A3-AE0E-6CB208104AA1}"/>
              </a:ext>
            </a:extLst>
          </p:cNvPr>
          <p:cNvSpPr/>
          <p:nvPr/>
        </p:nvSpPr>
        <p:spPr>
          <a:xfrm>
            <a:off x="4059369" y="3988383"/>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58100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Consultations – Schedule Shift </a:t>
            </a:r>
          </a:p>
        </p:txBody>
      </p:sp>
      <p:sp>
        <p:nvSpPr>
          <p:cNvPr id="5" name="Tagline">
            <a:extLst>
              <a:ext uri="{FF2B5EF4-FFF2-40B4-BE49-F238E27FC236}">
                <a16:creationId xmlns:a16="http://schemas.microsoft.com/office/drawing/2014/main" id="{FAC3A1E5-571C-81D5-0AD0-7BAC80B9D184}"/>
              </a:ext>
            </a:extLst>
          </p:cNvPr>
          <p:cNvSpPr txBox="1"/>
          <p:nvPr/>
        </p:nvSpPr>
        <p:spPr>
          <a:xfrm>
            <a:off x="373062" y="987425"/>
            <a:ext cx="8343898" cy="215444"/>
          </a:xfrm>
          <a:prstGeom prst="rect">
            <a:avLst/>
          </a:prstGeom>
          <a:noFill/>
        </p:spPr>
        <p:txBody>
          <a:bodyPr vert="horz" wrap="square" lIns="0" tIns="0" rIns="0" bIns="0" rtlCol="0">
            <a:spAutoFit/>
          </a:bodyPr>
          <a:lstStyle/>
          <a:p>
            <a:pPr>
              <a:spcBef>
                <a:spcPts val="400"/>
              </a:spcBef>
              <a:spcAft>
                <a:spcPct val="0"/>
              </a:spcAft>
            </a:pPr>
            <a:r>
              <a:rPr lang="en-US" sz="1400" i="1" dirty="0"/>
              <a:t>Non-patient specific consults with on duty providers sorted by specialty </a:t>
            </a:r>
          </a:p>
        </p:txBody>
      </p:sp>
      <p:sp>
        <p:nvSpPr>
          <p:cNvPr id="7" name="AutoShape 2">
            <a:extLst>
              <a:ext uri="{FF2B5EF4-FFF2-40B4-BE49-F238E27FC236}">
                <a16:creationId xmlns:a16="http://schemas.microsoft.com/office/drawing/2014/main" id="{C01E9B0A-3926-B094-EE1A-14C2DD6CC8B7}"/>
              </a:ext>
            </a:extLst>
          </p:cNvPr>
          <p:cNvSpPr>
            <a:spLocks noChangeAspect="1" noChangeArrowheads="1"/>
          </p:cNvSpPr>
          <p:nvPr/>
        </p:nvSpPr>
        <p:spPr bwMode="auto">
          <a:xfrm>
            <a:off x="4511675" y="0"/>
            <a:ext cx="31670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hat&#10;&#10;Description automatically generated">
            <a:extLst>
              <a:ext uri="{FF2B5EF4-FFF2-40B4-BE49-F238E27FC236}">
                <a16:creationId xmlns:a16="http://schemas.microsoft.com/office/drawing/2014/main" id="{FCCF2E73-DEDB-2CDA-8D37-981259D8B8E5}"/>
              </a:ext>
            </a:extLst>
          </p:cNvPr>
          <p:cNvPicPr>
            <a:picLocks noChangeAspect="1"/>
          </p:cNvPicPr>
          <p:nvPr/>
        </p:nvPicPr>
        <p:blipFill rotWithShape="1">
          <a:blip r:embed="rId2">
            <a:extLst>
              <a:ext uri="{28A0092B-C50C-407E-A947-70E740481C1C}">
                <a14:useLocalDpi xmlns:a14="http://schemas.microsoft.com/office/drawing/2010/main" val="0"/>
              </a:ext>
            </a:extLst>
          </a:blip>
          <a:srcRect l="-414" t="44042" r="414" b="32334"/>
          <a:stretch/>
        </p:blipFill>
        <p:spPr>
          <a:xfrm>
            <a:off x="713304" y="2005116"/>
            <a:ext cx="3187016" cy="1628829"/>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FABB9830-93B4-AD52-C5A8-8DAD23E9A6EB}"/>
              </a:ext>
            </a:extLst>
          </p:cNvPr>
          <p:cNvSpPr txBox="1"/>
          <p:nvPr/>
        </p:nvSpPr>
        <p:spPr>
          <a:xfrm>
            <a:off x="713304" y="3823139"/>
            <a:ext cx="3187016"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Enter a time your shift will start.  </a:t>
            </a:r>
          </a:p>
          <a:p>
            <a:r>
              <a:rPr lang="en-US" sz="1600" b="1" dirty="0"/>
              <a:t>E.g. 14:30</a:t>
            </a:r>
          </a:p>
        </p:txBody>
      </p:sp>
      <p:sp>
        <p:nvSpPr>
          <p:cNvPr id="9" name="TextBox 8">
            <a:extLst>
              <a:ext uri="{FF2B5EF4-FFF2-40B4-BE49-F238E27FC236}">
                <a16:creationId xmlns:a16="http://schemas.microsoft.com/office/drawing/2014/main" id="{5DDD429F-C1F0-ABCB-C949-DEB167F99D85}"/>
              </a:ext>
            </a:extLst>
          </p:cNvPr>
          <p:cNvSpPr txBox="1"/>
          <p:nvPr/>
        </p:nvSpPr>
        <p:spPr>
          <a:xfrm>
            <a:off x="1731476" y="3345000"/>
            <a:ext cx="926098" cy="171995"/>
          </a:xfrm>
          <a:prstGeom prst="rect">
            <a:avLst/>
          </a:prstGeom>
          <a:solidFill>
            <a:schemeClr val="tx1"/>
          </a:solidFill>
        </p:spPr>
        <p:txBody>
          <a:bodyPr wrap="square" rtlCol="0">
            <a:spAutoFit/>
          </a:bodyPr>
          <a:lstStyle/>
          <a:p>
            <a:r>
              <a:rPr lang="en-US" sz="1200" dirty="0">
                <a:solidFill>
                  <a:schemeClr val="bg1"/>
                </a:solidFill>
              </a:rPr>
              <a:t>14:30</a:t>
            </a:r>
          </a:p>
        </p:txBody>
      </p:sp>
      <p:sp>
        <p:nvSpPr>
          <p:cNvPr id="11" name="Rectangle: Rounded Corners 10">
            <a:extLst>
              <a:ext uri="{FF2B5EF4-FFF2-40B4-BE49-F238E27FC236}">
                <a16:creationId xmlns:a16="http://schemas.microsoft.com/office/drawing/2014/main" id="{DFC830B1-11EF-D74E-296F-8B8E5C7F78DF}"/>
              </a:ext>
            </a:extLst>
          </p:cNvPr>
          <p:cNvSpPr/>
          <p:nvPr/>
        </p:nvSpPr>
        <p:spPr>
          <a:xfrm>
            <a:off x="1676979" y="3368426"/>
            <a:ext cx="690566" cy="228925"/>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descr="A screenshot of a phone&#10;&#10;Description automatically generated">
            <a:extLst>
              <a:ext uri="{FF2B5EF4-FFF2-40B4-BE49-F238E27FC236}">
                <a16:creationId xmlns:a16="http://schemas.microsoft.com/office/drawing/2014/main" id="{59B7E506-E9CF-DADB-14B2-BBBEA01C7C5E}"/>
              </a:ext>
            </a:extLst>
          </p:cNvPr>
          <p:cNvPicPr>
            <a:picLocks noChangeAspect="1"/>
          </p:cNvPicPr>
          <p:nvPr/>
        </p:nvPicPr>
        <p:blipFill rotWithShape="1">
          <a:blip r:embed="rId3">
            <a:extLst>
              <a:ext uri="{28A0092B-C50C-407E-A947-70E740481C1C}">
                <a14:useLocalDpi xmlns:a14="http://schemas.microsoft.com/office/drawing/2010/main" val="0"/>
              </a:ext>
            </a:extLst>
          </a:blip>
          <a:srcRect t="40347" b="37508"/>
          <a:stretch/>
        </p:blipFill>
        <p:spPr>
          <a:xfrm>
            <a:off x="4545034" y="2127375"/>
            <a:ext cx="3169788" cy="1518699"/>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7EF78BAE-8D57-0872-209A-B7471FF058FE}"/>
              </a:ext>
            </a:extLst>
          </p:cNvPr>
          <p:cNvSpPr txBox="1"/>
          <p:nvPr/>
        </p:nvSpPr>
        <p:spPr>
          <a:xfrm>
            <a:off x="4511675" y="3823139"/>
            <a:ext cx="3187016" cy="87118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Enter how many hours your shift will be</a:t>
            </a:r>
          </a:p>
          <a:p>
            <a:r>
              <a:rPr lang="en-US" sz="1600" b="1" dirty="0"/>
              <a:t>E.g. 8</a:t>
            </a:r>
          </a:p>
        </p:txBody>
      </p:sp>
      <p:sp>
        <p:nvSpPr>
          <p:cNvPr id="16" name="Rectangle: Rounded Corners 15">
            <a:extLst>
              <a:ext uri="{FF2B5EF4-FFF2-40B4-BE49-F238E27FC236}">
                <a16:creationId xmlns:a16="http://schemas.microsoft.com/office/drawing/2014/main" id="{06833DF8-A241-E349-43CE-08F68F8035C5}"/>
              </a:ext>
            </a:extLst>
          </p:cNvPr>
          <p:cNvSpPr/>
          <p:nvPr/>
        </p:nvSpPr>
        <p:spPr>
          <a:xfrm>
            <a:off x="4894606" y="3368856"/>
            <a:ext cx="277717" cy="228925"/>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Picture 17" descr="A screenshot of a chat&#10;&#10;Description automatically generated">
            <a:extLst>
              <a:ext uri="{FF2B5EF4-FFF2-40B4-BE49-F238E27FC236}">
                <a16:creationId xmlns:a16="http://schemas.microsoft.com/office/drawing/2014/main" id="{DEBAF5CB-2FF7-FE98-8262-07EE298E8CB8}"/>
              </a:ext>
            </a:extLst>
          </p:cNvPr>
          <p:cNvPicPr>
            <a:picLocks noChangeAspect="1"/>
          </p:cNvPicPr>
          <p:nvPr/>
        </p:nvPicPr>
        <p:blipFill rotWithShape="1">
          <a:blip r:embed="rId4">
            <a:extLst>
              <a:ext uri="{28A0092B-C50C-407E-A947-70E740481C1C}">
                <a14:useLocalDpi xmlns:a14="http://schemas.microsoft.com/office/drawing/2010/main" val="0"/>
              </a:ext>
            </a:extLst>
          </a:blip>
          <a:srcRect t="25217" b="43363"/>
          <a:stretch/>
        </p:blipFill>
        <p:spPr>
          <a:xfrm>
            <a:off x="8376660" y="546969"/>
            <a:ext cx="3169788" cy="2154804"/>
          </a:xfrm>
          <a:prstGeom prst="rect">
            <a:avLst/>
          </a:prstGeom>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4477841E-D4D3-2853-807B-40D15B39DFE4}"/>
              </a:ext>
            </a:extLst>
          </p:cNvPr>
          <p:cNvSpPr txBox="1"/>
          <p:nvPr/>
        </p:nvSpPr>
        <p:spPr>
          <a:xfrm>
            <a:off x="8376660" y="2903942"/>
            <a:ext cx="3187016"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Confirm your shift or select “No” to edit your shift times</a:t>
            </a:r>
          </a:p>
        </p:txBody>
      </p:sp>
      <p:sp>
        <p:nvSpPr>
          <p:cNvPr id="20" name="Rectangle: Rounded Corners 19">
            <a:extLst>
              <a:ext uri="{FF2B5EF4-FFF2-40B4-BE49-F238E27FC236}">
                <a16:creationId xmlns:a16="http://schemas.microsoft.com/office/drawing/2014/main" id="{F09DEA56-4CBF-A43D-40C6-BA3BFB82F1D9}"/>
              </a:ext>
            </a:extLst>
          </p:cNvPr>
          <p:cNvSpPr/>
          <p:nvPr/>
        </p:nvSpPr>
        <p:spPr>
          <a:xfrm>
            <a:off x="8495117" y="2298365"/>
            <a:ext cx="1341867" cy="331034"/>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descr="A screenshot of a computer&#10;&#10;Description automatically generated">
            <a:extLst>
              <a:ext uri="{FF2B5EF4-FFF2-40B4-BE49-F238E27FC236}">
                <a16:creationId xmlns:a16="http://schemas.microsoft.com/office/drawing/2014/main" id="{BA061915-D56B-479A-3C69-4C43C79D4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5117" y="4005555"/>
            <a:ext cx="3182301" cy="822838"/>
          </a:xfrm>
          <a:prstGeom prst="rect">
            <a:avLst/>
          </a:prstGeom>
          <a:effectLst>
            <a:outerShdw blurRad="50800" dist="38100" dir="2700000" algn="tl" rotWithShape="0">
              <a:prstClr val="black">
                <a:alpha val="40000"/>
              </a:prstClr>
            </a:outerShdw>
          </a:effectLst>
        </p:spPr>
      </p:pic>
      <p:sp>
        <p:nvSpPr>
          <p:cNvPr id="22" name="TextBox 21">
            <a:extLst>
              <a:ext uri="{FF2B5EF4-FFF2-40B4-BE49-F238E27FC236}">
                <a16:creationId xmlns:a16="http://schemas.microsoft.com/office/drawing/2014/main" id="{BE15D763-9EEA-511B-B772-9AC3FAC275C2}"/>
              </a:ext>
            </a:extLst>
          </p:cNvPr>
          <p:cNvSpPr txBox="1"/>
          <p:nvPr/>
        </p:nvSpPr>
        <p:spPr>
          <a:xfrm>
            <a:off x="8495117" y="5052521"/>
            <a:ext cx="3187016" cy="35492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t>Your shift will be confirmed</a:t>
            </a:r>
          </a:p>
        </p:txBody>
      </p:sp>
      <p:cxnSp>
        <p:nvCxnSpPr>
          <p:cNvPr id="2" name="Connector: Elbow 1">
            <a:extLst>
              <a:ext uri="{FF2B5EF4-FFF2-40B4-BE49-F238E27FC236}">
                <a16:creationId xmlns:a16="http://schemas.microsoft.com/office/drawing/2014/main" id="{A40A0AA3-922F-609A-4009-349A79EBD3F7}"/>
              </a:ext>
            </a:extLst>
          </p:cNvPr>
          <p:cNvCxnSpPr>
            <a:cxnSpLocks/>
            <a:stCxn id="11" idx="3"/>
            <a:endCxn id="16" idx="1"/>
          </p:cNvCxnSpPr>
          <p:nvPr/>
        </p:nvCxnSpPr>
        <p:spPr>
          <a:xfrm>
            <a:off x="2367545" y="3482889"/>
            <a:ext cx="2527061" cy="430"/>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9A8B250-BC5E-47B3-8478-068DF36F9AD0}"/>
              </a:ext>
            </a:extLst>
          </p:cNvPr>
          <p:cNvCxnSpPr>
            <a:cxnSpLocks/>
            <a:stCxn id="16" idx="3"/>
            <a:endCxn id="20" idx="1"/>
          </p:cNvCxnSpPr>
          <p:nvPr/>
        </p:nvCxnSpPr>
        <p:spPr>
          <a:xfrm flipV="1">
            <a:off x="5172323" y="2463882"/>
            <a:ext cx="3322794" cy="1019437"/>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8" name="Arrow: Right 27">
            <a:extLst>
              <a:ext uri="{FF2B5EF4-FFF2-40B4-BE49-F238E27FC236}">
                <a16:creationId xmlns:a16="http://schemas.microsoft.com/office/drawing/2014/main" id="{1D11554C-C1FC-5F61-776C-92FAF852333E}"/>
              </a:ext>
            </a:extLst>
          </p:cNvPr>
          <p:cNvSpPr/>
          <p:nvPr/>
        </p:nvSpPr>
        <p:spPr>
          <a:xfrm>
            <a:off x="4003981" y="3379079"/>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row: Right 28">
            <a:extLst>
              <a:ext uri="{FF2B5EF4-FFF2-40B4-BE49-F238E27FC236}">
                <a16:creationId xmlns:a16="http://schemas.microsoft.com/office/drawing/2014/main" id="{A8FC67ED-A754-8486-C98C-D27B79C6052C}"/>
              </a:ext>
            </a:extLst>
          </p:cNvPr>
          <p:cNvSpPr/>
          <p:nvPr/>
        </p:nvSpPr>
        <p:spPr>
          <a:xfrm>
            <a:off x="7915721" y="2367943"/>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99356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Consultations – Start Shift</a:t>
            </a:r>
          </a:p>
        </p:txBody>
      </p:sp>
      <p:sp>
        <p:nvSpPr>
          <p:cNvPr id="2" name="TextBox 1">
            <a:extLst>
              <a:ext uri="{FF2B5EF4-FFF2-40B4-BE49-F238E27FC236}">
                <a16:creationId xmlns:a16="http://schemas.microsoft.com/office/drawing/2014/main" id="{17E3E9D4-D86B-5A97-1ED8-1606ED86EB79}"/>
              </a:ext>
            </a:extLst>
          </p:cNvPr>
          <p:cNvSpPr txBox="1"/>
          <p:nvPr/>
        </p:nvSpPr>
        <p:spPr>
          <a:xfrm>
            <a:off x="947724" y="4514817"/>
            <a:ext cx="2814610" cy="87118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To be shown as “On Duty” you must start or schedule a shift from the main menu. </a:t>
            </a: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4A3F29ED-2CB3-C49A-F013-645187449026}"/>
              </a:ext>
            </a:extLst>
          </p:cNvPr>
          <p:cNvPicPr>
            <a:picLocks noChangeAspect="1"/>
          </p:cNvPicPr>
          <p:nvPr/>
        </p:nvPicPr>
        <p:blipFill rotWithShape="1">
          <a:blip r:embed="rId2">
            <a:extLst>
              <a:ext uri="{28A0092B-C50C-407E-A947-70E740481C1C}">
                <a14:useLocalDpi xmlns:a14="http://schemas.microsoft.com/office/drawing/2010/main" val="0"/>
              </a:ext>
            </a:extLst>
          </a:blip>
          <a:srcRect t="12113" b="39475"/>
          <a:stretch/>
        </p:blipFill>
        <p:spPr>
          <a:xfrm>
            <a:off x="998550" y="1525242"/>
            <a:ext cx="2711472" cy="2840024"/>
          </a:xfrm>
          <a:prstGeom prst="rect">
            <a:avLst/>
          </a:prstGeom>
          <a:ln w="28575">
            <a:solidFill>
              <a:schemeClr val="tx1"/>
            </a:solidFill>
          </a:ln>
          <a:effectLst>
            <a:outerShdw blurRad="50800" dist="38100" dir="2700000" algn="tl" rotWithShape="0">
              <a:prstClr val="black">
                <a:alpha val="40000"/>
              </a:prstClr>
            </a:outerShdw>
          </a:effectLst>
        </p:spPr>
      </p:pic>
      <p:sp>
        <p:nvSpPr>
          <p:cNvPr id="6" name="Rectangle: Rounded Corners 5">
            <a:extLst>
              <a:ext uri="{FF2B5EF4-FFF2-40B4-BE49-F238E27FC236}">
                <a16:creationId xmlns:a16="http://schemas.microsoft.com/office/drawing/2014/main" id="{6DB118F2-6F2C-8A4F-65D4-B170EB58AC14}"/>
              </a:ext>
            </a:extLst>
          </p:cNvPr>
          <p:cNvSpPr/>
          <p:nvPr/>
        </p:nvSpPr>
        <p:spPr>
          <a:xfrm>
            <a:off x="998550" y="3825263"/>
            <a:ext cx="2711472" cy="508198"/>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utoShape 2">
            <a:extLst>
              <a:ext uri="{FF2B5EF4-FFF2-40B4-BE49-F238E27FC236}">
                <a16:creationId xmlns:a16="http://schemas.microsoft.com/office/drawing/2014/main" id="{C01E9B0A-3926-B094-EE1A-14C2DD6CC8B7}"/>
              </a:ext>
            </a:extLst>
          </p:cNvPr>
          <p:cNvSpPr>
            <a:spLocks noChangeAspect="1" noChangeArrowheads="1"/>
          </p:cNvSpPr>
          <p:nvPr/>
        </p:nvSpPr>
        <p:spPr bwMode="auto">
          <a:xfrm>
            <a:off x="4511675" y="0"/>
            <a:ext cx="31670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screenshot of a chat&#10;&#10;Description automatically generated">
            <a:extLst>
              <a:ext uri="{FF2B5EF4-FFF2-40B4-BE49-F238E27FC236}">
                <a16:creationId xmlns:a16="http://schemas.microsoft.com/office/drawing/2014/main" id="{615C2480-EB27-64E4-44DD-DF8E5BD8F62B}"/>
              </a:ext>
            </a:extLst>
          </p:cNvPr>
          <p:cNvPicPr>
            <a:picLocks noChangeAspect="1"/>
          </p:cNvPicPr>
          <p:nvPr/>
        </p:nvPicPr>
        <p:blipFill rotWithShape="1">
          <a:blip r:embed="rId3">
            <a:extLst>
              <a:ext uri="{28A0092B-C50C-407E-A947-70E740481C1C}">
                <a14:useLocalDpi xmlns:a14="http://schemas.microsoft.com/office/drawing/2010/main" val="0"/>
              </a:ext>
            </a:extLst>
          </a:blip>
          <a:srcRect t="39941" b="37798"/>
          <a:stretch/>
        </p:blipFill>
        <p:spPr>
          <a:xfrm>
            <a:off x="4256993" y="2819216"/>
            <a:ext cx="3169788" cy="1526686"/>
          </a:xfrm>
          <a:prstGeom prst="rect">
            <a:avLst/>
          </a:prstGeom>
          <a:effectLst>
            <a:outerShdw blurRad="50800" dist="38100" dir="2700000" algn="tl" rotWithShape="0">
              <a:prstClr val="black">
                <a:alpha val="40000"/>
              </a:prstClr>
            </a:outerShdw>
          </a:effectLst>
        </p:spPr>
      </p:pic>
      <p:sp>
        <p:nvSpPr>
          <p:cNvPr id="27" name="Rectangle: Rounded Corners 26">
            <a:extLst>
              <a:ext uri="{FF2B5EF4-FFF2-40B4-BE49-F238E27FC236}">
                <a16:creationId xmlns:a16="http://schemas.microsoft.com/office/drawing/2014/main" id="{D49C1CD8-0EE0-29F5-3F3D-668EBC49F415}"/>
              </a:ext>
            </a:extLst>
          </p:cNvPr>
          <p:cNvSpPr/>
          <p:nvPr/>
        </p:nvSpPr>
        <p:spPr>
          <a:xfrm>
            <a:off x="4379850" y="3684276"/>
            <a:ext cx="1109989" cy="281973"/>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55A7B49-F7D9-E048-B91A-F213495FEDFA}"/>
              </a:ext>
            </a:extLst>
          </p:cNvPr>
          <p:cNvSpPr txBox="1"/>
          <p:nvPr/>
        </p:nvSpPr>
        <p:spPr>
          <a:xfrm>
            <a:off x="4007277" y="4514817"/>
            <a:ext cx="3605590"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“Schedule Shift” to schedule a shift in the future</a:t>
            </a:r>
            <a:endParaRPr lang="en-US" sz="1600" dirty="0"/>
          </a:p>
        </p:txBody>
      </p:sp>
      <p:cxnSp>
        <p:nvCxnSpPr>
          <p:cNvPr id="3" name="Connector: Elbow 2">
            <a:extLst>
              <a:ext uri="{FF2B5EF4-FFF2-40B4-BE49-F238E27FC236}">
                <a16:creationId xmlns:a16="http://schemas.microsoft.com/office/drawing/2014/main" id="{6BFC1636-F075-742C-1480-01135AE0D854}"/>
              </a:ext>
            </a:extLst>
          </p:cNvPr>
          <p:cNvCxnSpPr>
            <a:cxnSpLocks/>
            <a:stCxn id="6" idx="3"/>
            <a:endCxn id="27" idx="1"/>
          </p:cNvCxnSpPr>
          <p:nvPr/>
        </p:nvCxnSpPr>
        <p:spPr>
          <a:xfrm flipV="1">
            <a:off x="3710022" y="3825263"/>
            <a:ext cx="669828" cy="254099"/>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pic>
        <p:nvPicPr>
          <p:cNvPr id="13" name="Picture 12" descr="A screenshot of a phone&#10;&#10;Description automatically generated">
            <a:extLst>
              <a:ext uri="{FF2B5EF4-FFF2-40B4-BE49-F238E27FC236}">
                <a16:creationId xmlns:a16="http://schemas.microsoft.com/office/drawing/2014/main" id="{B911DE77-A5B2-E9B4-E5BE-952E4AD4AE51}"/>
              </a:ext>
            </a:extLst>
          </p:cNvPr>
          <p:cNvPicPr>
            <a:picLocks noChangeAspect="1"/>
          </p:cNvPicPr>
          <p:nvPr/>
        </p:nvPicPr>
        <p:blipFill rotWithShape="1">
          <a:blip r:embed="rId4">
            <a:extLst>
              <a:ext uri="{28A0092B-C50C-407E-A947-70E740481C1C}">
                <a14:useLocalDpi xmlns:a14="http://schemas.microsoft.com/office/drawing/2010/main" val="0"/>
              </a:ext>
            </a:extLst>
          </a:blip>
          <a:srcRect t="40347" b="37508"/>
          <a:stretch/>
        </p:blipFill>
        <p:spPr>
          <a:xfrm>
            <a:off x="8238173" y="765892"/>
            <a:ext cx="3169788" cy="1518699"/>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09568A9E-9520-6890-3575-D4BF5F282866}"/>
              </a:ext>
            </a:extLst>
          </p:cNvPr>
          <p:cNvSpPr txBox="1"/>
          <p:nvPr/>
        </p:nvSpPr>
        <p:spPr>
          <a:xfrm>
            <a:off x="8204814" y="2497440"/>
            <a:ext cx="3187016" cy="87118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Enter how many hours your shift will be</a:t>
            </a:r>
          </a:p>
          <a:p>
            <a:r>
              <a:rPr lang="en-US" sz="1600" b="1" dirty="0"/>
              <a:t>E.g. 8</a:t>
            </a:r>
          </a:p>
        </p:txBody>
      </p:sp>
      <p:sp>
        <p:nvSpPr>
          <p:cNvPr id="16" name="Rectangle: Rounded Corners 15">
            <a:extLst>
              <a:ext uri="{FF2B5EF4-FFF2-40B4-BE49-F238E27FC236}">
                <a16:creationId xmlns:a16="http://schemas.microsoft.com/office/drawing/2014/main" id="{219163B9-D5F0-09D1-6426-8FF5F65D442F}"/>
              </a:ext>
            </a:extLst>
          </p:cNvPr>
          <p:cNvSpPr/>
          <p:nvPr/>
        </p:nvSpPr>
        <p:spPr>
          <a:xfrm>
            <a:off x="8587745" y="2019301"/>
            <a:ext cx="277717" cy="228925"/>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Picture 17" descr="A screenshot of a computer&#10;&#10;Description automatically generated">
            <a:extLst>
              <a:ext uri="{FF2B5EF4-FFF2-40B4-BE49-F238E27FC236}">
                <a16:creationId xmlns:a16="http://schemas.microsoft.com/office/drawing/2014/main" id="{15A86BA1-97AA-6834-CC34-CC63661BA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8173" y="3825263"/>
            <a:ext cx="3182301" cy="822838"/>
          </a:xfrm>
          <a:prstGeom prst="rect">
            <a:avLst/>
          </a:prstGeom>
          <a:effectLst>
            <a:outerShdw blurRad="50800" dist="38100" dir="2700000" algn="tl" rotWithShape="0">
              <a:prstClr val="black">
                <a:alpha val="40000"/>
              </a:prstClr>
            </a:outerShdw>
          </a:effectLst>
        </p:spPr>
      </p:pic>
      <p:sp>
        <p:nvSpPr>
          <p:cNvPr id="22" name="TextBox 21">
            <a:extLst>
              <a:ext uri="{FF2B5EF4-FFF2-40B4-BE49-F238E27FC236}">
                <a16:creationId xmlns:a16="http://schemas.microsoft.com/office/drawing/2014/main" id="{C9406D87-2777-7529-7518-A570764205A0}"/>
              </a:ext>
            </a:extLst>
          </p:cNvPr>
          <p:cNvSpPr txBox="1"/>
          <p:nvPr/>
        </p:nvSpPr>
        <p:spPr>
          <a:xfrm>
            <a:off x="8238173" y="4872229"/>
            <a:ext cx="3187016" cy="35492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t>Your shift will be confirmed</a:t>
            </a:r>
          </a:p>
        </p:txBody>
      </p:sp>
      <p:cxnSp>
        <p:nvCxnSpPr>
          <p:cNvPr id="20" name="Connector: Elbow 19">
            <a:extLst>
              <a:ext uri="{FF2B5EF4-FFF2-40B4-BE49-F238E27FC236}">
                <a16:creationId xmlns:a16="http://schemas.microsoft.com/office/drawing/2014/main" id="{4B0CF6B2-D1D8-A9A0-0DC2-E7B117B1F416}"/>
              </a:ext>
            </a:extLst>
          </p:cNvPr>
          <p:cNvCxnSpPr>
            <a:cxnSpLocks/>
            <a:endCxn id="16" idx="1"/>
          </p:cNvCxnSpPr>
          <p:nvPr/>
        </p:nvCxnSpPr>
        <p:spPr>
          <a:xfrm flipV="1">
            <a:off x="5489839" y="2133764"/>
            <a:ext cx="3097906" cy="1818548"/>
          </a:xfrm>
          <a:prstGeom prst="bentConnector3">
            <a:avLst>
              <a:gd name="adj1" fmla="val 6694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8" name="Arrow: Right 27">
            <a:extLst>
              <a:ext uri="{FF2B5EF4-FFF2-40B4-BE49-F238E27FC236}">
                <a16:creationId xmlns:a16="http://schemas.microsoft.com/office/drawing/2014/main" id="{48F9982E-7EF6-DFF4-BCD1-3D88DC3DD0C6}"/>
              </a:ext>
            </a:extLst>
          </p:cNvPr>
          <p:cNvSpPr/>
          <p:nvPr/>
        </p:nvSpPr>
        <p:spPr>
          <a:xfrm>
            <a:off x="3829040" y="3983501"/>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row: Right 29">
            <a:extLst>
              <a:ext uri="{FF2B5EF4-FFF2-40B4-BE49-F238E27FC236}">
                <a16:creationId xmlns:a16="http://schemas.microsoft.com/office/drawing/2014/main" id="{8948FCC5-2800-E4EB-AC7C-FF24A82842FF}"/>
              </a:ext>
            </a:extLst>
          </p:cNvPr>
          <p:cNvSpPr/>
          <p:nvPr/>
        </p:nvSpPr>
        <p:spPr>
          <a:xfrm>
            <a:off x="7802133" y="2044838"/>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06732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General Consultations - Mobile </a:t>
            </a:r>
          </a:p>
        </p:txBody>
      </p:sp>
      <p:sp>
        <p:nvSpPr>
          <p:cNvPr id="2" name="TextBox 1">
            <a:extLst>
              <a:ext uri="{FF2B5EF4-FFF2-40B4-BE49-F238E27FC236}">
                <a16:creationId xmlns:a16="http://schemas.microsoft.com/office/drawing/2014/main" id="{17E3E9D4-D86B-5A97-1ED8-1606ED86EB79}"/>
              </a:ext>
            </a:extLst>
          </p:cNvPr>
          <p:cNvSpPr txBox="1"/>
          <p:nvPr/>
        </p:nvSpPr>
        <p:spPr>
          <a:xfrm>
            <a:off x="1786567" y="4574922"/>
            <a:ext cx="3605590" cy="112930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From the main menu select Create Specialist Consult and Select the specialty needed</a:t>
            </a:r>
          </a:p>
          <a:p>
            <a:pPr marL="628650" lvl="1" indent="-171450">
              <a:buFont typeface="Arial" panose="020B0604020202020204" pitchFamily="34" charset="0"/>
              <a:buChar char="•"/>
            </a:pPr>
            <a:r>
              <a:rPr lang="en-US" sz="1600" dirty="0"/>
              <a:t>To reach the menu type “/list”.</a:t>
            </a:r>
          </a:p>
        </p:txBody>
      </p:sp>
      <p:sp>
        <p:nvSpPr>
          <p:cNvPr id="5" name="Tagline">
            <a:extLst>
              <a:ext uri="{FF2B5EF4-FFF2-40B4-BE49-F238E27FC236}">
                <a16:creationId xmlns:a16="http://schemas.microsoft.com/office/drawing/2014/main" id="{FAC3A1E5-571C-81D5-0AD0-7BAC80B9D184}"/>
              </a:ext>
            </a:extLst>
          </p:cNvPr>
          <p:cNvSpPr txBox="1"/>
          <p:nvPr/>
        </p:nvSpPr>
        <p:spPr>
          <a:xfrm>
            <a:off x="373062" y="987425"/>
            <a:ext cx="8343898" cy="215444"/>
          </a:xfrm>
          <a:prstGeom prst="rect">
            <a:avLst/>
          </a:prstGeom>
          <a:noFill/>
        </p:spPr>
        <p:txBody>
          <a:bodyPr vert="horz" wrap="square" lIns="0" tIns="0" rIns="0" bIns="0" rtlCol="0">
            <a:spAutoFit/>
          </a:bodyPr>
          <a:lstStyle/>
          <a:p>
            <a:pPr>
              <a:spcBef>
                <a:spcPts val="400"/>
              </a:spcBef>
              <a:spcAft>
                <a:spcPct val="0"/>
              </a:spcAft>
            </a:pPr>
            <a:r>
              <a:rPr lang="en-US" sz="1400" i="1" dirty="0"/>
              <a:t>Non-patient specific consults with on duty providers sorted by specialty </a:t>
            </a:r>
          </a:p>
        </p:txBody>
      </p:sp>
      <p:pic>
        <p:nvPicPr>
          <p:cNvPr id="11" name="Picture 10" descr="A screenshot of a computer&#10;&#10;Description automatically generated">
            <a:extLst>
              <a:ext uri="{FF2B5EF4-FFF2-40B4-BE49-F238E27FC236}">
                <a16:creationId xmlns:a16="http://schemas.microsoft.com/office/drawing/2014/main" id="{39F543F4-77DF-9E1F-FF07-9D25E33DC1C9}"/>
              </a:ext>
            </a:extLst>
          </p:cNvPr>
          <p:cNvPicPr>
            <a:picLocks noChangeAspect="1"/>
          </p:cNvPicPr>
          <p:nvPr/>
        </p:nvPicPr>
        <p:blipFill rotWithShape="1">
          <a:blip r:embed="rId2">
            <a:extLst>
              <a:ext uri="{28A0092B-C50C-407E-A947-70E740481C1C}">
                <a14:useLocalDpi xmlns:a14="http://schemas.microsoft.com/office/drawing/2010/main" val="0"/>
              </a:ext>
            </a:extLst>
          </a:blip>
          <a:srcRect l="484" t="7772" r="-484" b="40922"/>
          <a:stretch/>
        </p:blipFill>
        <p:spPr>
          <a:xfrm>
            <a:off x="540620" y="1371497"/>
            <a:ext cx="2711467" cy="3027303"/>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BC8F6235-D39E-ADFF-4DD6-959B8AA0037C}"/>
              </a:ext>
            </a:extLst>
          </p:cNvPr>
          <p:cNvSpPr/>
          <p:nvPr/>
        </p:nvSpPr>
        <p:spPr>
          <a:xfrm>
            <a:off x="584132" y="3058190"/>
            <a:ext cx="2612003" cy="472646"/>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descr="A screenshot of a computer&#10;&#10;Description automatically generated">
            <a:extLst>
              <a:ext uri="{FF2B5EF4-FFF2-40B4-BE49-F238E27FC236}">
                <a16:creationId xmlns:a16="http://schemas.microsoft.com/office/drawing/2014/main" id="{C6ACAED6-6717-0F83-6E8E-82A6070BB05D}"/>
              </a:ext>
            </a:extLst>
          </p:cNvPr>
          <p:cNvPicPr>
            <a:picLocks noChangeAspect="1"/>
          </p:cNvPicPr>
          <p:nvPr/>
        </p:nvPicPr>
        <p:blipFill rotWithShape="1">
          <a:blip r:embed="rId3">
            <a:extLst>
              <a:ext uri="{28A0092B-C50C-407E-A947-70E740481C1C}">
                <a14:useLocalDpi xmlns:a14="http://schemas.microsoft.com/office/drawing/2010/main" val="0"/>
              </a:ext>
            </a:extLst>
          </a:blip>
          <a:srcRect l="5660" t="17169" r="5199" b="5191"/>
          <a:stretch/>
        </p:blipFill>
        <p:spPr>
          <a:xfrm>
            <a:off x="7142122" y="1801426"/>
            <a:ext cx="4760062" cy="1916265"/>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7F89904E-DBCE-0F9D-C36E-C2B7C99AAE0F}"/>
              </a:ext>
            </a:extLst>
          </p:cNvPr>
          <p:cNvSpPr txBox="1"/>
          <p:nvPr/>
        </p:nvSpPr>
        <p:spPr>
          <a:xfrm>
            <a:off x="7253242" y="4756473"/>
            <a:ext cx="4692674"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the on duty providers you would to begin a conference with</a:t>
            </a:r>
          </a:p>
        </p:txBody>
      </p:sp>
      <p:sp>
        <p:nvSpPr>
          <p:cNvPr id="6" name="Rectangle: Rounded Corners 5">
            <a:extLst>
              <a:ext uri="{FF2B5EF4-FFF2-40B4-BE49-F238E27FC236}">
                <a16:creationId xmlns:a16="http://schemas.microsoft.com/office/drawing/2014/main" id="{4BA9D3CE-A420-93E2-6403-0D76A006561F}"/>
              </a:ext>
            </a:extLst>
          </p:cNvPr>
          <p:cNvSpPr/>
          <p:nvPr/>
        </p:nvSpPr>
        <p:spPr>
          <a:xfrm>
            <a:off x="7165448" y="2472267"/>
            <a:ext cx="4724808" cy="429678"/>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9EF7EEBB-9E1E-20C6-FB20-04BB9D2BA598}"/>
              </a:ext>
            </a:extLst>
          </p:cNvPr>
          <p:cNvCxnSpPr>
            <a:cxnSpLocks/>
            <a:stCxn id="19" idx="3"/>
            <a:endCxn id="20" idx="1"/>
          </p:cNvCxnSpPr>
          <p:nvPr/>
        </p:nvCxnSpPr>
        <p:spPr>
          <a:xfrm flipV="1">
            <a:off x="3196135" y="2924609"/>
            <a:ext cx="912847" cy="369904"/>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265F7C61-FF8D-FAE9-BDCA-6A7C53CE6C67}"/>
              </a:ext>
            </a:extLst>
          </p:cNvPr>
          <p:cNvSpPr/>
          <p:nvPr/>
        </p:nvSpPr>
        <p:spPr>
          <a:xfrm>
            <a:off x="4266362" y="3204095"/>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descr="A screenshot of a black screen&#10;&#10;Description automatically generated">
            <a:extLst>
              <a:ext uri="{FF2B5EF4-FFF2-40B4-BE49-F238E27FC236}">
                <a16:creationId xmlns:a16="http://schemas.microsoft.com/office/drawing/2014/main" id="{54A88789-710C-1B20-F874-A31C307F4AE9}"/>
              </a:ext>
            </a:extLst>
          </p:cNvPr>
          <p:cNvPicPr>
            <a:picLocks noChangeAspect="1"/>
          </p:cNvPicPr>
          <p:nvPr/>
        </p:nvPicPr>
        <p:blipFill rotWithShape="1">
          <a:blip r:embed="rId4">
            <a:extLst>
              <a:ext uri="{28A0092B-C50C-407E-A947-70E740481C1C}">
                <a14:useLocalDpi xmlns:a14="http://schemas.microsoft.com/office/drawing/2010/main" val="0"/>
              </a:ext>
            </a:extLst>
          </a:blip>
          <a:srcRect t="44248" b="17154"/>
          <a:stretch/>
        </p:blipFill>
        <p:spPr>
          <a:xfrm>
            <a:off x="4108983" y="1825880"/>
            <a:ext cx="2536180" cy="2117923"/>
          </a:xfrm>
          <a:prstGeom prst="rect">
            <a:avLst/>
          </a:prstGeom>
          <a:effectLst>
            <a:outerShdw blurRad="50800" dist="38100" dir="2700000" algn="tl" rotWithShape="0">
              <a:prstClr val="black">
                <a:alpha val="40000"/>
              </a:prstClr>
            </a:outerShdw>
          </a:effectLst>
        </p:spPr>
      </p:pic>
      <p:sp>
        <p:nvSpPr>
          <p:cNvPr id="20" name="Rectangle: Rounded Corners 19">
            <a:extLst>
              <a:ext uri="{FF2B5EF4-FFF2-40B4-BE49-F238E27FC236}">
                <a16:creationId xmlns:a16="http://schemas.microsoft.com/office/drawing/2014/main" id="{6D5AE06B-9413-7064-8852-4473C0ED57CD}"/>
              </a:ext>
            </a:extLst>
          </p:cNvPr>
          <p:cNvSpPr/>
          <p:nvPr/>
        </p:nvSpPr>
        <p:spPr>
          <a:xfrm>
            <a:off x="4108982" y="2724355"/>
            <a:ext cx="2536179" cy="400507"/>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81DB8195-5FBB-2199-D084-C60E8F8EB8E9}"/>
              </a:ext>
            </a:extLst>
          </p:cNvPr>
          <p:cNvCxnSpPr>
            <a:cxnSpLocks/>
            <a:stCxn id="20" idx="3"/>
            <a:endCxn id="6" idx="1"/>
          </p:cNvCxnSpPr>
          <p:nvPr/>
        </p:nvCxnSpPr>
        <p:spPr>
          <a:xfrm flipV="1">
            <a:off x="6645161" y="2687106"/>
            <a:ext cx="520287" cy="237503"/>
          </a:xfrm>
          <a:prstGeom prst="bentConnector3">
            <a:avLst>
              <a:gd name="adj1" fmla="val 64518"/>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150BE117-C6AE-6909-C831-AD887AE82DC9}"/>
              </a:ext>
            </a:extLst>
          </p:cNvPr>
          <p:cNvSpPr/>
          <p:nvPr/>
        </p:nvSpPr>
        <p:spPr>
          <a:xfrm>
            <a:off x="3406630" y="3198652"/>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row: Right 27">
            <a:extLst>
              <a:ext uri="{FF2B5EF4-FFF2-40B4-BE49-F238E27FC236}">
                <a16:creationId xmlns:a16="http://schemas.microsoft.com/office/drawing/2014/main" id="{FE306729-DA84-B713-1D2C-4A0436DDF880}"/>
              </a:ext>
            </a:extLst>
          </p:cNvPr>
          <p:cNvSpPr/>
          <p:nvPr/>
        </p:nvSpPr>
        <p:spPr>
          <a:xfrm>
            <a:off x="6705768" y="2828747"/>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76907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8258F28-A9D3-1732-F450-133A34D00F04}"/>
              </a:ext>
            </a:extLst>
          </p:cNvPr>
          <p:cNvPicPr>
            <a:picLocks noChangeAspect="1"/>
          </p:cNvPicPr>
          <p:nvPr/>
        </p:nvPicPr>
        <p:blipFill rotWithShape="1">
          <a:blip r:embed="rId2">
            <a:extLst>
              <a:ext uri="{28A0092B-C50C-407E-A947-70E740481C1C}">
                <a14:useLocalDpi xmlns:a14="http://schemas.microsoft.com/office/drawing/2010/main" val="0"/>
              </a:ext>
            </a:extLst>
          </a:blip>
          <a:srcRect t="45088" b="22368"/>
          <a:stretch/>
        </p:blipFill>
        <p:spPr>
          <a:xfrm>
            <a:off x="313145" y="1359847"/>
            <a:ext cx="2969244" cy="2090674"/>
          </a:xfrm>
          <a:prstGeom prst="rect">
            <a:avLst/>
          </a:prstGeom>
          <a:effectLst>
            <a:outerShdw blurRad="50800" dist="38100" dir="2700000" algn="tl" rotWithShape="0">
              <a:prstClr val="black">
                <a:alpha val="40000"/>
              </a:prstClr>
            </a:outerShdw>
          </a:effectLst>
        </p:spPr>
      </p:pic>
      <p:pic>
        <p:nvPicPr>
          <p:cNvPr id="8" name="Picture 7" descr="A screenshot of a computer&#10;&#10;Description automatically generated">
            <a:extLst>
              <a:ext uri="{FF2B5EF4-FFF2-40B4-BE49-F238E27FC236}">
                <a16:creationId xmlns:a16="http://schemas.microsoft.com/office/drawing/2014/main" id="{34D6C520-50AE-087E-7ABF-B7FB5C1D402C}"/>
              </a:ext>
            </a:extLst>
          </p:cNvPr>
          <p:cNvPicPr>
            <a:picLocks noChangeAspect="1"/>
          </p:cNvPicPr>
          <p:nvPr/>
        </p:nvPicPr>
        <p:blipFill rotWithShape="1">
          <a:blip r:embed="rId3">
            <a:extLst>
              <a:ext uri="{28A0092B-C50C-407E-A947-70E740481C1C}">
                <a14:useLocalDpi xmlns:a14="http://schemas.microsoft.com/office/drawing/2010/main" val="0"/>
              </a:ext>
            </a:extLst>
          </a:blip>
          <a:srcRect l="2545" t="77676" r="6580" b="13474"/>
          <a:stretch/>
        </p:blipFill>
        <p:spPr>
          <a:xfrm>
            <a:off x="309169" y="3450786"/>
            <a:ext cx="2969244" cy="689309"/>
          </a:xfrm>
          <a:prstGeom prst="rect">
            <a:avLst/>
          </a:prstGeom>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Patient Specific Consultations - Mobile </a:t>
            </a:r>
          </a:p>
        </p:txBody>
      </p:sp>
      <p:sp>
        <p:nvSpPr>
          <p:cNvPr id="2" name="TextBox 1">
            <a:extLst>
              <a:ext uri="{FF2B5EF4-FFF2-40B4-BE49-F238E27FC236}">
                <a16:creationId xmlns:a16="http://schemas.microsoft.com/office/drawing/2014/main" id="{17E3E9D4-D86B-5A97-1ED8-1606ED86EB79}"/>
              </a:ext>
            </a:extLst>
          </p:cNvPr>
          <p:cNvSpPr txBox="1"/>
          <p:nvPr/>
        </p:nvSpPr>
        <p:spPr>
          <a:xfrm>
            <a:off x="1786567" y="4574922"/>
            <a:ext cx="3605590" cy="112930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From the main menu select Create Specialist Consult and Select the specialty needed</a:t>
            </a:r>
          </a:p>
          <a:p>
            <a:pPr marL="628650" lvl="1" indent="-171450">
              <a:buFont typeface="Arial" panose="020B0604020202020204" pitchFamily="34" charset="0"/>
              <a:buChar char="•"/>
            </a:pPr>
            <a:r>
              <a:rPr lang="en-US" sz="1600" dirty="0"/>
              <a:t>To reach the menu type “/list”.</a:t>
            </a:r>
          </a:p>
        </p:txBody>
      </p:sp>
      <p:sp>
        <p:nvSpPr>
          <p:cNvPr id="5" name="Tagline">
            <a:extLst>
              <a:ext uri="{FF2B5EF4-FFF2-40B4-BE49-F238E27FC236}">
                <a16:creationId xmlns:a16="http://schemas.microsoft.com/office/drawing/2014/main" id="{FAC3A1E5-571C-81D5-0AD0-7BAC80B9D184}"/>
              </a:ext>
            </a:extLst>
          </p:cNvPr>
          <p:cNvSpPr txBox="1"/>
          <p:nvPr/>
        </p:nvSpPr>
        <p:spPr>
          <a:xfrm>
            <a:off x="373062" y="987425"/>
            <a:ext cx="8343898" cy="215444"/>
          </a:xfrm>
          <a:prstGeom prst="rect">
            <a:avLst/>
          </a:prstGeom>
          <a:noFill/>
        </p:spPr>
        <p:txBody>
          <a:bodyPr vert="horz" wrap="square" lIns="0" tIns="0" rIns="0" bIns="0" rtlCol="0">
            <a:spAutoFit/>
          </a:bodyPr>
          <a:lstStyle/>
          <a:p>
            <a:pPr>
              <a:spcBef>
                <a:spcPts val="400"/>
              </a:spcBef>
              <a:spcAft>
                <a:spcPct val="0"/>
              </a:spcAft>
            </a:pPr>
            <a:r>
              <a:rPr lang="en-US" sz="1400" i="1" dirty="0"/>
              <a:t>Patient specific consults with on duty providers sorted by specialty </a:t>
            </a:r>
          </a:p>
        </p:txBody>
      </p:sp>
      <p:sp>
        <p:nvSpPr>
          <p:cNvPr id="19" name="Rectangle: Rounded Corners 18">
            <a:extLst>
              <a:ext uri="{FF2B5EF4-FFF2-40B4-BE49-F238E27FC236}">
                <a16:creationId xmlns:a16="http://schemas.microsoft.com/office/drawing/2014/main" id="{BC8F6235-D39E-ADFF-4DD6-959B8AA0037C}"/>
              </a:ext>
            </a:extLst>
          </p:cNvPr>
          <p:cNvSpPr/>
          <p:nvPr/>
        </p:nvSpPr>
        <p:spPr>
          <a:xfrm>
            <a:off x="380103" y="3502550"/>
            <a:ext cx="1102815" cy="254264"/>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descr="A screenshot of a computer&#10;&#10;Description automatically generated">
            <a:extLst>
              <a:ext uri="{FF2B5EF4-FFF2-40B4-BE49-F238E27FC236}">
                <a16:creationId xmlns:a16="http://schemas.microsoft.com/office/drawing/2014/main" id="{C6ACAED6-6717-0F83-6E8E-82A6070BB05D}"/>
              </a:ext>
            </a:extLst>
          </p:cNvPr>
          <p:cNvPicPr>
            <a:picLocks noChangeAspect="1"/>
          </p:cNvPicPr>
          <p:nvPr/>
        </p:nvPicPr>
        <p:blipFill rotWithShape="1">
          <a:blip r:embed="rId4">
            <a:extLst>
              <a:ext uri="{28A0092B-C50C-407E-A947-70E740481C1C}">
                <a14:useLocalDpi xmlns:a14="http://schemas.microsoft.com/office/drawing/2010/main" val="0"/>
              </a:ext>
            </a:extLst>
          </a:blip>
          <a:srcRect l="5660" t="17169" r="5199" b="5191"/>
          <a:stretch/>
        </p:blipFill>
        <p:spPr>
          <a:xfrm>
            <a:off x="7142122" y="1801426"/>
            <a:ext cx="4760062" cy="1916265"/>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7F89904E-DBCE-0F9D-C36E-C2B7C99AAE0F}"/>
              </a:ext>
            </a:extLst>
          </p:cNvPr>
          <p:cNvSpPr txBox="1"/>
          <p:nvPr/>
        </p:nvSpPr>
        <p:spPr>
          <a:xfrm>
            <a:off x="7253242" y="4756473"/>
            <a:ext cx="4692674"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the on duty providers you would to begin a conference with</a:t>
            </a:r>
          </a:p>
        </p:txBody>
      </p:sp>
      <p:sp>
        <p:nvSpPr>
          <p:cNvPr id="6" name="Rectangle: Rounded Corners 5">
            <a:extLst>
              <a:ext uri="{FF2B5EF4-FFF2-40B4-BE49-F238E27FC236}">
                <a16:creationId xmlns:a16="http://schemas.microsoft.com/office/drawing/2014/main" id="{4BA9D3CE-A420-93E2-6403-0D76A006561F}"/>
              </a:ext>
            </a:extLst>
          </p:cNvPr>
          <p:cNvSpPr/>
          <p:nvPr/>
        </p:nvSpPr>
        <p:spPr>
          <a:xfrm>
            <a:off x="7165448" y="2472267"/>
            <a:ext cx="4724808" cy="429678"/>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9EF7EEBB-9E1E-20C6-FB20-04BB9D2BA598}"/>
              </a:ext>
            </a:extLst>
          </p:cNvPr>
          <p:cNvCxnSpPr>
            <a:cxnSpLocks/>
            <a:stCxn id="19" idx="0"/>
            <a:endCxn id="20" idx="1"/>
          </p:cNvCxnSpPr>
          <p:nvPr/>
        </p:nvCxnSpPr>
        <p:spPr>
          <a:xfrm rot="5400000" flipH="1" flipV="1">
            <a:off x="2231276" y="1624845"/>
            <a:ext cx="577941" cy="3177471"/>
          </a:xfrm>
          <a:prstGeom prst="bentConnector2">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265F7C61-FF8D-FAE9-BDCA-6A7C53CE6C67}"/>
              </a:ext>
            </a:extLst>
          </p:cNvPr>
          <p:cNvSpPr/>
          <p:nvPr/>
        </p:nvSpPr>
        <p:spPr>
          <a:xfrm>
            <a:off x="4266362" y="3204095"/>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descr="A screenshot of a black screen&#10;&#10;Description automatically generated">
            <a:extLst>
              <a:ext uri="{FF2B5EF4-FFF2-40B4-BE49-F238E27FC236}">
                <a16:creationId xmlns:a16="http://schemas.microsoft.com/office/drawing/2014/main" id="{54A88789-710C-1B20-F874-A31C307F4AE9}"/>
              </a:ext>
            </a:extLst>
          </p:cNvPr>
          <p:cNvPicPr>
            <a:picLocks noChangeAspect="1"/>
          </p:cNvPicPr>
          <p:nvPr/>
        </p:nvPicPr>
        <p:blipFill rotWithShape="1">
          <a:blip r:embed="rId5">
            <a:extLst>
              <a:ext uri="{28A0092B-C50C-407E-A947-70E740481C1C}">
                <a14:useLocalDpi xmlns:a14="http://schemas.microsoft.com/office/drawing/2010/main" val="0"/>
              </a:ext>
            </a:extLst>
          </a:blip>
          <a:srcRect t="44248" b="17154"/>
          <a:stretch/>
        </p:blipFill>
        <p:spPr>
          <a:xfrm>
            <a:off x="4108983" y="1825880"/>
            <a:ext cx="2536180" cy="2117923"/>
          </a:xfrm>
          <a:prstGeom prst="rect">
            <a:avLst/>
          </a:prstGeom>
          <a:effectLst>
            <a:outerShdw blurRad="50800" dist="38100" dir="2700000" algn="tl" rotWithShape="0">
              <a:prstClr val="black">
                <a:alpha val="40000"/>
              </a:prstClr>
            </a:outerShdw>
          </a:effectLst>
        </p:spPr>
      </p:pic>
      <p:sp>
        <p:nvSpPr>
          <p:cNvPr id="20" name="Rectangle: Rounded Corners 19">
            <a:extLst>
              <a:ext uri="{FF2B5EF4-FFF2-40B4-BE49-F238E27FC236}">
                <a16:creationId xmlns:a16="http://schemas.microsoft.com/office/drawing/2014/main" id="{6D5AE06B-9413-7064-8852-4473C0ED57CD}"/>
              </a:ext>
            </a:extLst>
          </p:cNvPr>
          <p:cNvSpPr/>
          <p:nvPr/>
        </p:nvSpPr>
        <p:spPr>
          <a:xfrm>
            <a:off x="4108982" y="2724355"/>
            <a:ext cx="2536179" cy="400507"/>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81DB8195-5FBB-2199-D084-C60E8F8EB8E9}"/>
              </a:ext>
            </a:extLst>
          </p:cNvPr>
          <p:cNvCxnSpPr>
            <a:cxnSpLocks/>
            <a:stCxn id="20" idx="3"/>
            <a:endCxn id="6" idx="1"/>
          </p:cNvCxnSpPr>
          <p:nvPr/>
        </p:nvCxnSpPr>
        <p:spPr>
          <a:xfrm flipV="1">
            <a:off x="6645161" y="2687106"/>
            <a:ext cx="520287" cy="237503"/>
          </a:xfrm>
          <a:prstGeom prst="bentConnector3">
            <a:avLst>
              <a:gd name="adj1" fmla="val 64518"/>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150BE117-C6AE-6909-C831-AD887AE82DC9}"/>
              </a:ext>
            </a:extLst>
          </p:cNvPr>
          <p:cNvSpPr/>
          <p:nvPr/>
        </p:nvSpPr>
        <p:spPr>
          <a:xfrm>
            <a:off x="2806307" y="2828747"/>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row: Right 27">
            <a:extLst>
              <a:ext uri="{FF2B5EF4-FFF2-40B4-BE49-F238E27FC236}">
                <a16:creationId xmlns:a16="http://schemas.microsoft.com/office/drawing/2014/main" id="{FE306729-DA84-B713-1D2C-4A0436DDF880}"/>
              </a:ext>
            </a:extLst>
          </p:cNvPr>
          <p:cNvSpPr/>
          <p:nvPr/>
        </p:nvSpPr>
        <p:spPr>
          <a:xfrm>
            <a:off x="6705768" y="2828747"/>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20511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40E1B17-6AA2-18CD-50F4-8F1AD574D8BF}"/>
              </a:ext>
            </a:extLst>
          </p:cNvPr>
          <p:cNvPicPr>
            <a:picLocks noChangeAspect="1"/>
          </p:cNvPicPr>
          <p:nvPr/>
        </p:nvPicPr>
        <p:blipFill rotWithShape="1">
          <a:blip r:embed="rId2"/>
          <a:srcRect t="5159"/>
          <a:stretch/>
        </p:blipFill>
        <p:spPr>
          <a:xfrm>
            <a:off x="4534635" y="818984"/>
            <a:ext cx="2535118" cy="5205634"/>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C37540D1-4E54-56A9-17FB-8F1EA7748741}"/>
              </a:ext>
            </a:extLst>
          </p:cNvPr>
          <p:cNvPicPr>
            <a:picLocks noChangeAspect="1"/>
          </p:cNvPicPr>
          <p:nvPr/>
        </p:nvPicPr>
        <p:blipFill rotWithShape="1">
          <a:blip r:embed="rId3"/>
          <a:srcRect t="4013" b="23290"/>
          <a:stretch/>
        </p:blipFill>
        <p:spPr>
          <a:xfrm>
            <a:off x="574679" y="818984"/>
            <a:ext cx="3083917" cy="4850574"/>
          </a:xfrm>
          <a:prstGeom prst="rect">
            <a:avLst/>
          </a:prstGeom>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 Telehealth Consultations - Mobile</a:t>
            </a:r>
          </a:p>
        </p:txBody>
      </p:sp>
      <p:sp>
        <p:nvSpPr>
          <p:cNvPr id="2" name="TextBox 1">
            <a:extLst>
              <a:ext uri="{FF2B5EF4-FFF2-40B4-BE49-F238E27FC236}">
                <a16:creationId xmlns:a16="http://schemas.microsoft.com/office/drawing/2014/main" id="{17E3E9D4-D86B-5A97-1ED8-1606ED86EB79}"/>
              </a:ext>
            </a:extLst>
          </p:cNvPr>
          <p:cNvSpPr txBox="1"/>
          <p:nvPr/>
        </p:nvSpPr>
        <p:spPr>
          <a:xfrm>
            <a:off x="7945792" y="782603"/>
            <a:ext cx="3605590" cy="112930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Confirm that you want to start a consult and then navigate to the “rooms” tab by pressing the back arrow and selecting “Rooms”</a:t>
            </a:r>
          </a:p>
        </p:txBody>
      </p:sp>
      <p:sp>
        <p:nvSpPr>
          <p:cNvPr id="6" name="Rectangle: Rounded Corners 5">
            <a:extLst>
              <a:ext uri="{FF2B5EF4-FFF2-40B4-BE49-F238E27FC236}">
                <a16:creationId xmlns:a16="http://schemas.microsoft.com/office/drawing/2014/main" id="{4BA9D3CE-A420-93E2-6403-0D76A006561F}"/>
              </a:ext>
            </a:extLst>
          </p:cNvPr>
          <p:cNvSpPr/>
          <p:nvPr/>
        </p:nvSpPr>
        <p:spPr>
          <a:xfrm>
            <a:off x="4605324" y="5504561"/>
            <a:ext cx="461654" cy="429678"/>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6D5AE06B-9413-7064-8852-4473C0ED57CD}"/>
              </a:ext>
            </a:extLst>
          </p:cNvPr>
          <p:cNvSpPr/>
          <p:nvPr/>
        </p:nvSpPr>
        <p:spPr>
          <a:xfrm>
            <a:off x="574679" y="851823"/>
            <a:ext cx="331770" cy="336620"/>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81DB8195-5FBB-2199-D084-C60E8F8EB8E9}"/>
              </a:ext>
            </a:extLst>
          </p:cNvPr>
          <p:cNvCxnSpPr>
            <a:cxnSpLocks/>
            <a:stCxn id="20" idx="3"/>
            <a:endCxn id="6" idx="1"/>
          </p:cNvCxnSpPr>
          <p:nvPr/>
        </p:nvCxnSpPr>
        <p:spPr>
          <a:xfrm>
            <a:off x="906449" y="1020133"/>
            <a:ext cx="3698875" cy="4699267"/>
          </a:xfrm>
          <a:prstGeom prst="bentConnector3">
            <a:avLst>
              <a:gd name="adj1" fmla="val 78315"/>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8" name="Arrow: Right 27">
            <a:extLst>
              <a:ext uri="{FF2B5EF4-FFF2-40B4-BE49-F238E27FC236}">
                <a16:creationId xmlns:a16="http://schemas.microsoft.com/office/drawing/2014/main" id="{FE306729-DA84-B713-1D2C-4A0436DDF880}"/>
              </a:ext>
            </a:extLst>
          </p:cNvPr>
          <p:cNvSpPr/>
          <p:nvPr/>
        </p:nvSpPr>
        <p:spPr>
          <a:xfrm>
            <a:off x="3979045" y="5623539"/>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5502689D-114C-1D3C-4393-F24702AA7C2D}"/>
              </a:ext>
            </a:extLst>
          </p:cNvPr>
          <p:cNvCxnSpPr>
            <a:cxnSpLocks/>
            <a:stCxn id="33" idx="1"/>
            <a:endCxn id="6" idx="0"/>
          </p:cNvCxnSpPr>
          <p:nvPr/>
        </p:nvCxnSpPr>
        <p:spPr>
          <a:xfrm rot="10800000" flipH="1" flipV="1">
            <a:off x="4547793" y="1894231"/>
            <a:ext cx="288358" cy="3610330"/>
          </a:xfrm>
          <a:prstGeom prst="bentConnector4">
            <a:avLst>
              <a:gd name="adj1" fmla="val -79276"/>
              <a:gd name="adj2" fmla="val 53467"/>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EA61CE66-B164-5E7C-B694-71B8DF65B2A7}"/>
              </a:ext>
            </a:extLst>
          </p:cNvPr>
          <p:cNvSpPr/>
          <p:nvPr/>
        </p:nvSpPr>
        <p:spPr>
          <a:xfrm>
            <a:off x="4547793" y="1643915"/>
            <a:ext cx="2453330" cy="500632"/>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row: Down 36">
            <a:extLst>
              <a:ext uri="{FF2B5EF4-FFF2-40B4-BE49-F238E27FC236}">
                <a16:creationId xmlns:a16="http://schemas.microsoft.com/office/drawing/2014/main" id="{C1E5AF6B-5B4C-DCA0-2C68-42B6ABF342E7}"/>
              </a:ext>
            </a:extLst>
          </p:cNvPr>
          <p:cNvSpPr/>
          <p:nvPr/>
        </p:nvSpPr>
        <p:spPr>
          <a:xfrm flipV="1">
            <a:off x="4223029" y="2978938"/>
            <a:ext cx="187872" cy="191722"/>
          </a:xfrm>
          <a:prstGeom prst="downArrow">
            <a:avLst>
              <a:gd name="adj1" fmla="val 50000"/>
              <a:gd name="adj2" fmla="val 102049"/>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2D95D9DE-72EB-24CB-A19D-7E4A60E941A8}"/>
              </a:ext>
            </a:extLst>
          </p:cNvPr>
          <p:cNvSpPr txBox="1"/>
          <p:nvPr/>
        </p:nvSpPr>
        <p:spPr>
          <a:xfrm>
            <a:off x="7907482" y="2345725"/>
            <a:ext cx="3605590" cy="345245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The consult room that you have just created will be at the top of the list</a:t>
            </a:r>
          </a:p>
          <a:p>
            <a:pPr marL="171450" indent="-171450">
              <a:buFont typeface="Arial" panose="020B0604020202020204" pitchFamily="34" charset="0"/>
              <a:buChar char="•"/>
            </a:pPr>
            <a:endParaRPr lang="en-US" sz="1600" b="1" dirty="0"/>
          </a:p>
          <a:p>
            <a:pPr marL="171450" indent="-171450">
              <a:buFont typeface="Arial" panose="020B0604020202020204" pitchFamily="34" charset="0"/>
              <a:buChar char="•"/>
            </a:pPr>
            <a:r>
              <a:rPr lang="en-US" sz="1600" b="1" dirty="0"/>
              <a:t>The only difference between Patient specific and General consults is that the Patient consult will contain the patient record and will have the patient name in the room name.  </a:t>
            </a:r>
          </a:p>
          <a:p>
            <a:pPr marL="171450" indent="-171450">
              <a:buFont typeface="Arial" panose="020B0604020202020204" pitchFamily="34" charset="0"/>
              <a:buChar char="•"/>
            </a:pPr>
            <a:endParaRPr lang="en-US" sz="1600" b="1" dirty="0"/>
          </a:p>
          <a:p>
            <a:pPr marL="171450" indent="-171450">
              <a:buFont typeface="Arial" panose="020B0604020202020204" pitchFamily="34" charset="0"/>
              <a:buChar char="•"/>
            </a:pPr>
            <a:r>
              <a:rPr lang="en-US" sz="1600" b="1" dirty="0"/>
              <a:t>All record updates will need to happen from the home screen, record cannot be updated from within the consult room</a:t>
            </a:r>
          </a:p>
        </p:txBody>
      </p:sp>
    </p:spTree>
    <p:extLst>
      <p:ext uri="{BB962C8B-B14F-4D97-AF65-F5344CB8AC3E}">
        <p14:creationId xmlns:p14="http://schemas.microsoft.com/office/powerpoint/2010/main" val="825442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4DEF6846-9BEB-73EB-4ECF-4A9164B0922B}"/>
              </a:ext>
            </a:extLst>
          </p:cNvPr>
          <p:cNvPicPr>
            <a:picLocks noChangeAspect="1"/>
          </p:cNvPicPr>
          <p:nvPr/>
        </p:nvPicPr>
        <p:blipFill rotWithShape="1">
          <a:blip r:embed="rId2"/>
          <a:srcRect t="58145" b="2956"/>
          <a:stretch/>
        </p:blipFill>
        <p:spPr>
          <a:xfrm>
            <a:off x="8103496" y="1608292"/>
            <a:ext cx="3167497" cy="266766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B9B33D5-F0AE-2AA3-C829-1FE9DFBEB232}"/>
              </a:ext>
            </a:extLst>
          </p:cNvPr>
          <p:cNvPicPr>
            <a:picLocks noChangeAspect="1"/>
          </p:cNvPicPr>
          <p:nvPr/>
        </p:nvPicPr>
        <p:blipFill rotWithShape="1">
          <a:blip r:embed="rId3"/>
          <a:srcRect t="4522" b="3189"/>
          <a:stretch/>
        </p:blipFill>
        <p:spPr>
          <a:xfrm>
            <a:off x="1059557" y="812060"/>
            <a:ext cx="2584412" cy="5160396"/>
          </a:xfrm>
          <a:prstGeom prst="rect">
            <a:avLst/>
          </a:prstGeom>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 Telehealth Consultations – Mobile chat room</a:t>
            </a:r>
          </a:p>
        </p:txBody>
      </p:sp>
      <p:sp>
        <p:nvSpPr>
          <p:cNvPr id="33" name="Rectangle: Rounded Corners 32">
            <a:extLst>
              <a:ext uri="{FF2B5EF4-FFF2-40B4-BE49-F238E27FC236}">
                <a16:creationId xmlns:a16="http://schemas.microsoft.com/office/drawing/2014/main" id="{EA61CE66-B164-5E7C-B694-71B8DF65B2A7}"/>
              </a:ext>
            </a:extLst>
          </p:cNvPr>
          <p:cNvSpPr/>
          <p:nvPr/>
        </p:nvSpPr>
        <p:spPr>
          <a:xfrm>
            <a:off x="8320900" y="1646583"/>
            <a:ext cx="2732687" cy="2074627"/>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1AA2F40-3DF2-C6B0-12EE-363EFEE3DC1B}"/>
              </a:ext>
            </a:extLst>
          </p:cNvPr>
          <p:cNvSpPr/>
          <p:nvPr/>
        </p:nvSpPr>
        <p:spPr>
          <a:xfrm>
            <a:off x="1738389" y="5688339"/>
            <a:ext cx="1885700" cy="265342"/>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F89AA524-865B-B3A0-6439-08614A0AD4DF}"/>
              </a:ext>
            </a:extLst>
          </p:cNvPr>
          <p:cNvCxnSpPr>
            <a:cxnSpLocks/>
            <a:stCxn id="13" idx="3"/>
            <a:endCxn id="32" idx="1"/>
          </p:cNvCxnSpPr>
          <p:nvPr/>
        </p:nvCxnSpPr>
        <p:spPr>
          <a:xfrm flipV="1">
            <a:off x="3624089" y="2274420"/>
            <a:ext cx="746554" cy="3546590"/>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5A804E8-B304-C905-A2CA-F100A5F793E3}"/>
              </a:ext>
            </a:extLst>
          </p:cNvPr>
          <p:cNvSpPr txBox="1"/>
          <p:nvPr/>
        </p:nvSpPr>
        <p:spPr>
          <a:xfrm>
            <a:off x="4370643" y="1838830"/>
            <a:ext cx="2672347" cy="87118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Type a message or hold the microphone icon to record a voice memo</a:t>
            </a:r>
          </a:p>
        </p:txBody>
      </p:sp>
      <p:sp>
        <p:nvSpPr>
          <p:cNvPr id="36" name="Rectangle: Rounded Corners 35">
            <a:extLst>
              <a:ext uri="{FF2B5EF4-FFF2-40B4-BE49-F238E27FC236}">
                <a16:creationId xmlns:a16="http://schemas.microsoft.com/office/drawing/2014/main" id="{EB216641-383F-B104-6D87-49A4D28FD18A}"/>
              </a:ext>
            </a:extLst>
          </p:cNvPr>
          <p:cNvSpPr/>
          <p:nvPr/>
        </p:nvSpPr>
        <p:spPr>
          <a:xfrm>
            <a:off x="1083644" y="5712987"/>
            <a:ext cx="200404" cy="216045"/>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88EF7B98-D98E-4DA6-7411-58A26B77C0A2}"/>
              </a:ext>
            </a:extLst>
          </p:cNvPr>
          <p:cNvCxnSpPr>
            <a:cxnSpLocks/>
            <a:stCxn id="36" idx="2"/>
            <a:endCxn id="49" idx="2"/>
          </p:cNvCxnSpPr>
          <p:nvPr/>
        </p:nvCxnSpPr>
        <p:spPr>
          <a:xfrm rot="5400000" flipH="1" flipV="1">
            <a:off x="2492921" y="2762356"/>
            <a:ext cx="1857600" cy="4475751"/>
          </a:xfrm>
          <a:prstGeom prst="bentConnector3">
            <a:avLst>
              <a:gd name="adj1" fmla="val -4601"/>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46455E9-F604-E316-E24C-BDECB64DA0B2}"/>
              </a:ext>
            </a:extLst>
          </p:cNvPr>
          <p:cNvSpPr txBox="1"/>
          <p:nvPr/>
        </p:nvSpPr>
        <p:spPr>
          <a:xfrm>
            <a:off x="4323423" y="2942124"/>
            <a:ext cx="2672347" cy="112930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Press the “+” to take a photo, video, add a photo, add a file, or share location</a:t>
            </a:r>
          </a:p>
        </p:txBody>
      </p:sp>
      <p:cxnSp>
        <p:nvCxnSpPr>
          <p:cNvPr id="56" name="Connector: Elbow 55">
            <a:extLst>
              <a:ext uri="{FF2B5EF4-FFF2-40B4-BE49-F238E27FC236}">
                <a16:creationId xmlns:a16="http://schemas.microsoft.com/office/drawing/2014/main" id="{A26B3336-7B1B-41A7-903C-2B5D221EDE5D}"/>
              </a:ext>
            </a:extLst>
          </p:cNvPr>
          <p:cNvCxnSpPr>
            <a:cxnSpLocks/>
            <a:stCxn id="49" idx="3"/>
            <a:endCxn id="33" idx="1"/>
          </p:cNvCxnSpPr>
          <p:nvPr/>
        </p:nvCxnSpPr>
        <p:spPr>
          <a:xfrm flipV="1">
            <a:off x="6995770" y="2683897"/>
            <a:ext cx="1325130" cy="822881"/>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A11AB26F-41BF-EDF0-ECF1-7FA3C8C5B3CC}"/>
              </a:ext>
            </a:extLst>
          </p:cNvPr>
          <p:cNvSpPr/>
          <p:nvPr/>
        </p:nvSpPr>
        <p:spPr>
          <a:xfrm>
            <a:off x="3345791" y="868231"/>
            <a:ext cx="200404" cy="216045"/>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9" name="Connector: Elbow 68">
            <a:extLst>
              <a:ext uri="{FF2B5EF4-FFF2-40B4-BE49-F238E27FC236}">
                <a16:creationId xmlns:a16="http://schemas.microsoft.com/office/drawing/2014/main" id="{2A1AC15F-B0DB-CC8E-8E40-9DD3F4FBE900}"/>
              </a:ext>
            </a:extLst>
          </p:cNvPr>
          <p:cNvCxnSpPr>
            <a:cxnSpLocks/>
            <a:stCxn id="68" idx="3"/>
            <a:endCxn id="70" idx="1"/>
          </p:cNvCxnSpPr>
          <p:nvPr/>
        </p:nvCxnSpPr>
        <p:spPr>
          <a:xfrm>
            <a:off x="3546195" y="976254"/>
            <a:ext cx="827060" cy="145258"/>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B3C7D8A-1C60-0176-6FE6-5DDA4E7A15A4}"/>
              </a:ext>
            </a:extLst>
          </p:cNvPr>
          <p:cNvSpPr txBox="1"/>
          <p:nvPr/>
        </p:nvSpPr>
        <p:spPr>
          <a:xfrm>
            <a:off x="4373255" y="814985"/>
            <a:ext cx="2672347"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To start a video or audio call press the phone icon</a:t>
            </a:r>
          </a:p>
        </p:txBody>
      </p:sp>
    </p:spTree>
    <p:extLst>
      <p:ext uri="{BB962C8B-B14F-4D97-AF65-F5344CB8AC3E}">
        <p14:creationId xmlns:p14="http://schemas.microsoft.com/office/powerpoint/2010/main" val="397762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05963" y="1710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QuickStart Instructions – AWS </a:t>
            </a:r>
            <a:r>
              <a:rPr lang="en-US" sz="3265" dirty="0" err="1"/>
              <a:t>Wickr</a:t>
            </a:r>
            <a:endParaRPr lang="en-US" sz="3265" dirty="0"/>
          </a:p>
          <a:p>
            <a:pPr defTabSz="914465"/>
            <a:r>
              <a:rPr lang="en-US" sz="1770" b="0" dirty="0"/>
              <a:t>Download, log in, and begin using the app</a:t>
            </a:r>
          </a:p>
          <a:p>
            <a:pPr defTabSz="914465"/>
            <a:endParaRPr lang="en-US" sz="3265" dirty="0"/>
          </a:p>
        </p:txBody>
      </p:sp>
      <p:sp>
        <p:nvSpPr>
          <p:cNvPr id="2" name="Oval 1">
            <a:extLst>
              <a:ext uri="{FF2B5EF4-FFF2-40B4-BE49-F238E27FC236}">
                <a16:creationId xmlns:a16="http://schemas.microsoft.com/office/drawing/2014/main" id="{2FAF309F-9FC2-4629-A9AE-B5A75D231596}"/>
              </a:ext>
            </a:extLst>
          </p:cNvPr>
          <p:cNvSpPr/>
          <p:nvPr/>
        </p:nvSpPr>
        <p:spPr>
          <a:xfrm>
            <a:off x="2530034" y="4902531"/>
            <a:ext cx="372979" cy="372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C9305144-BB08-4333-923A-7B955D432BFA}"/>
              </a:ext>
            </a:extLst>
          </p:cNvPr>
          <p:cNvSpPr/>
          <p:nvPr/>
        </p:nvSpPr>
        <p:spPr>
          <a:xfrm>
            <a:off x="9144692" y="4902531"/>
            <a:ext cx="372979" cy="372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Oval 7">
            <a:extLst>
              <a:ext uri="{FF2B5EF4-FFF2-40B4-BE49-F238E27FC236}">
                <a16:creationId xmlns:a16="http://schemas.microsoft.com/office/drawing/2014/main" id="{604D5F36-B1D6-491C-A0C3-AE6C4E30129C}"/>
              </a:ext>
            </a:extLst>
          </p:cNvPr>
          <p:cNvSpPr/>
          <p:nvPr/>
        </p:nvSpPr>
        <p:spPr>
          <a:xfrm>
            <a:off x="5814038" y="4907823"/>
            <a:ext cx="400172" cy="372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 name="TextBox 2">
            <a:extLst>
              <a:ext uri="{FF2B5EF4-FFF2-40B4-BE49-F238E27FC236}">
                <a16:creationId xmlns:a16="http://schemas.microsoft.com/office/drawing/2014/main" id="{7DC2EB74-7C1B-4B79-A927-5F2E498F6878}"/>
              </a:ext>
            </a:extLst>
          </p:cNvPr>
          <p:cNvSpPr txBox="1"/>
          <p:nvPr/>
        </p:nvSpPr>
        <p:spPr>
          <a:xfrm>
            <a:off x="4856162" y="5331450"/>
            <a:ext cx="2315924" cy="523220"/>
          </a:xfrm>
          <a:prstGeom prst="rect">
            <a:avLst/>
          </a:prstGeom>
          <a:noFill/>
        </p:spPr>
        <p:txBody>
          <a:bodyPr wrap="square" rtlCol="0">
            <a:spAutoFit/>
          </a:bodyPr>
          <a:lstStyle/>
          <a:p>
            <a:pPr algn="ctr"/>
            <a:r>
              <a:rPr lang="en-US" sz="1400" dirty="0"/>
              <a:t>Sign in with your provided login credentials.</a:t>
            </a:r>
            <a:endParaRPr lang="en-US" sz="1400" b="1" dirty="0"/>
          </a:p>
        </p:txBody>
      </p:sp>
      <p:sp>
        <p:nvSpPr>
          <p:cNvPr id="10" name="TextBox 9">
            <a:extLst>
              <a:ext uri="{FF2B5EF4-FFF2-40B4-BE49-F238E27FC236}">
                <a16:creationId xmlns:a16="http://schemas.microsoft.com/office/drawing/2014/main" id="{759AB4FD-C25B-4931-B8C3-AEA48B2A0910}"/>
              </a:ext>
            </a:extLst>
          </p:cNvPr>
          <p:cNvSpPr txBox="1"/>
          <p:nvPr/>
        </p:nvSpPr>
        <p:spPr>
          <a:xfrm>
            <a:off x="1482147" y="5331450"/>
            <a:ext cx="2471301" cy="523220"/>
          </a:xfrm>
          <a:prstGeom prst="rect">
            <a:avLst/>
          </a:prstGeom>
          <a:noFill/>
        </p:spPr>
        <p:txBody>
          <a:bodyPr wrap="square" rtlCol="0">
            <a:spAutoFit/>
          </a:bodyPr>
          <a:lstStyle/>
          <a:p>
            <a:pPr algn="ctr"/>
            <a:r>
              <a:rPr lang="en-US" sz="1400" dirty="0"/>
              <a:t>Download AWS </a:t>
            </a:r>
            <a:r>
              <a:rPr lang="en-US" sz="1400" dirty="0" err="1"/>
              <a:t>Wickr</a:t>
            </a:r>
            <a:r>
              <a:rPr lang="en-US" sz="1400" dirty="0"/>
              <a:t> from the App Store or Google Play Store</a:t>
            </a:r>
          </a:p>
        </p:txBody>
      </p:sp>
      <p:sp>
        <p:nvSpPr>
          <p:cNvPr id="12" name="TextBox 11">
            <a:extLst>
              <a:ext uri="{FF2B5EF4-FFF2-40B4-BE49-F238E27FC236}">
                <a16:creationId xmlns:a16="http://schemas.microsoft.com/office/drawing/2014/main" id="{BD8BC1C9-B4EA-48BB-BF8F-DB5776D843B1}"/>
              </a:ext>
            </a:extLst>
          </p:cNvPr>
          <p:cNvSpPr txBox="1"/>
          <p:nvPr/>
        </p:nvSpPr>
        <p:spPr>
          <a:xfrm>
            <a:off x="8173220" y="5331450"/>
            <a:ext cx="2315924" cy="738664"/>
          </a:xfrm>
          <a:prstGeom prst="rect">
            <a:avLst/>
          </a:prstGeom>
          <a:noFill/>
        </p:spPr>
        <p:txBody>
          <a:bodyPr wrap="square" rtlCol="0">
            <a:spAutoFit/>
          </a:bodyPr>
          <a:lstStyle/>
          <a:p>
            <a:pPr algn="ctr"/>
            <a:r>
              <a:rPr lang="en-US" sz="1400" dirty="0"/>
              <a:t>Create a Direct Message with QA Provider Bot to access the Main Menu</a:t>
            </a:r>
            <a:endParaRPr lang="en-US" sz="1400" b="1" dirty="0"/>
          </a:p>
        </p:txBody>
      </p:sp>
      <p:sp>
        <p:nvSpPr>
          <p:cNvPr id="16" name="Isosceles Triangle 15">
            <a:extLst>
              <a:ext uri="{FF2B5EF4-FFF2-40B4-BE49-F238E27FC236}">
                <a16:creationId xmlns:a16="http://schemas.microsoft.com/office/drawing/2014/main" id="{27BF0843-4256-41B7-9331-220F0D98663A}"/>
              </a:ext>
            </a:extLst>
          </p:cNvPr>
          <p:cNvSpPr/>
          <p:nvPr/>
        </p:nvSpPr>
        <p:spPr>
          <a:xfrm rot="5400000">
            <a:off x="3282167" y="2651208"/>
            <a:ext cx="2276421" cy="471018"/>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1EF1C752-92AA-4269-8382-1645B683FE97}"/>
              </a:ext>
            </a:extLst>
          </p:cNvPr>
          <p:cNvSpPr/>
          <p:nvPr/>
        </p:nvSpPr>
        <p:spPr>
          <a:xfrm rot="5400000">
            <a:off x="6518670" y="2651209"/>
            <a:ext cx="2276421" cy="471018"/>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phone&#10;&#10;Description automatically generated">
            <a:extLst>
              <a:ext uri="{FF2B5EF4-FFF2-40B4-BE49-F238E27FC236}">
                <a16:creationId xmlns:a16="http://schemas.microsoft.com/office/drawing/2014/main" id="{3FC5FCCC-A395-51A7-FF59-FE6FBCF59F11}"/>
              </a:ext>
            </a:extLst>
          </p:cNvPr>
          <p:cNvPicPr>
            <a:picLocks noChangeAspect="1"/>
          </p:cNvPicPr>
          <p:nvPr/>
        </p:nvPicPr>
        <p:blipFill rotWithShape="1">
          <a:blip r:embed="rId2">
            <a:extLst>
              <a:ext uri="{28A0092B-C50C-407E-A947-70E740481C1C}">
                <a14:useLocalDpi xmlns:a14="http://schemas.microsoft.com/office/drawing/2010/main" val="0"/>
              </a:ext>
            </a:extLst>
          </a:blip>
          <a:srcRect t="4759" b="3540"/>
          <a:stretch/>
        </p:blipFill>
        <p:spPr>
          <a:xfrm>
            <a:off x="1853093" y="1164299"/>
            <a:ext cx="1855510" cy="3682292"/>
          </a:xfrm>
          <a:prstGeom prst="rect">
            <a:avLst/>
          </a:prstGeom>
          <a:effectLst>
            <a:outerShdw blurRad="50800" dist="38100" dir="2700000" algn="tl" rotWithShape="0">
              <a:prstClr val="black">
                <a:alpha val="40000"/>
              </a:prstClr>
            </a:outerShdw>
          </a:effectLst>
        </p:spPr>
      </p:pic>
      <p:pic>
        <p:nvPicPr>
          <p:cNvPr id="9" name="Picture 8" descr="A screenshot of a login form&#10;&#10;Description automatically generated">
            <a:extLst>
              <a:ext uri="{FF2B5EF4-FFF2-40B4-BE49-F238E27FC236}">
                <a16:creationId xmlns:a16="http://schemas.microsoft.com/office/drawing/2014/main" id="{D11453BE-271F-D91D-4AE5-598BF2DA9E79}"/>
              </a:ext>
            </a:extLst>
          </p:cNvPr>
          <p:cNvPicPr>
            <a:picLocks noChangeAspect="1"/>
          </p:cNvPicPr>
          <p:nvPr/>
        </p:nvPicPr>
        <p:blipFill rotWithShape="1">
          <a:blip r:embed="rId3">
            <a:extLst>
              <a:ext uri="{28A0092B-C50C-407E-A947-70E740481C1C}">
                <a14:useLocalDpi xmlns:a14="http://schemas.microsoft.com/office/drawing/2010/main" val="0"/>
              </a:ext>
            </a:extLst>
          </a:blip>
          <a:srcRect t="4008" b="4276"/>
          <a:stretch/>
        </p:blipFill>
        <p:spPr>
          <a:xfrm>
            <a:off x="5086498" y="1164298"/>
            <a:ext cx="1855252" cy="3682293"/>
          </a:xfrm>
          <a:prstGeom prst="rect">
            <a:avLst/>
          </a:prstGeom>
          <a:effectLst>
            <a:outerShdw blurRad="50800" dist="38100" dir="2700000" algn="tl" rotWithShape="0">
              <a:prstClr val="black">
                <a:alpha val="40000"/>
              </a:prstClr>
            </a:outerShdw>
          </a:effectLst>
        </p:spPr>
      </p:pic>
      <p:pic>
        <p:nvPicPr>
          <p:cNvPr id="13" name="Picture 12" descr="A screenshot of a chat&#10;&#10;Description automatically generated">
            <a:extLst>
              <a:ext uri="{FF2B5EF4-FFF2-40B4-BE49-F238E27FC236}">
                <a16:creationId xmlns:a16="http://schemas.microsoft.com/office/drawing/2014/main" id="{E7737651-09CB-7EC7-31EF-EE9BABF543D2}"/>
              </a:ext>
            </a:extLst>
          </p:cNvPr>
          <p:cNvPicPr>
            <a:picLocks noChangeAspect="1"/>
          </p:cNvPicPr>
          <p:nvPr/>
        </p:nvPicPr>
        <p:blipFill rotWithShape="1">
          <a:blip r:embed="rId4">
            <a:extLst>
              <a:ext uri="{28A0092B-C50C-407E-A947-70E740481C1C}">
                <a14:useLocalDpi xmlns:a14="http://schemas.microsoft.com/office/drawing/2010/main" val="0"/>
              </a:ext>
            </a:extLst>
          </a:blip>
          <a:srcRect t="4920" b="3099"/>
          <a:stretch/>
        </p:blipFill>
        <p:spPr>
          <a:xfrm>
            <a:off x="8322369" y="1164298"/>
            <a:ext cx="1849876" cy="3682293"/>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311591C4-57E8-B15D-DD51-B9C8DE29426A}"/>
              </a:ext>
            </a:extLst>
          </p:cNvPr>
          <p:cNvSpPr txBox="1"/>
          <p:nvPr/>
        </p:nvSpPr>
        <p:spPr>
          <a:xfrm>
            <a:off x="10548119" y="2190719"/>
            <a:ext cx="1587839" cy="1886129"/>
          </a:xfrm>
          <a:prstGeom prst="roundRect">
            <a:avLst>
              <a:gd name="adj" fmla="val 8057"/>
            </a:avLst>
          </a:prstGeom>
          <a:ln w="12700">
            <a:noFill/>
          </a:ln>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i="1" dirty="0"/>
              <a:t>Your site’s provider bot may be named differently. Check with your admin or instructor</a:t>
            </a:r>
            <a:endParaRPr lang="en-US" sz="1600" i="1" dirty="0"/>
          </a:p>
        </p:txBody>
      </p:sp>
      <p:grpSp>
        <p:nvGrpSpPr>
          <p:cNvPr id="6" name="Graphic 4">
            <a:extLst>
              <a:ext uri="{FF2B5EF4-FFF2-40B4-BE49-F238E27FC236}">
                <a16:creationId xmlns:a16="http://schemas.microsoft.com/office/drawing/2014/main" id="{E952BD40-5285-66C9-B0F4-C9BD517FD063}"/>
              </a:ext>
            </a:extLst>
          </p:cNvPr>
          <p:cNvGrpSpPr>
            <a:grpSpLocks noChangeAspect="1"/>
          </p:cNvGrpSpPr>
          <p:nvPr/>
        </p:nvGrpSpPr>
        <p:grpSpPr>
          <a:xfrm flipH="1">
            <a:off x="10808887" y="1626042"/>
            <a:ext cx="583342" cy="564677"/>
            <a:chOff x="1952764" y="2855717"/>
            <a:chExt cx="362309" cy="361971"/>
          </a:xfrm>
          <a:solidFill>
            <a:srgbClr val="3446A0"/>
          </a:solidFill>
        </p:grpSpPr>
        <p:sp>
          <p:nvSpPr>
            <p:cNvPr id="11" name="Graphic 4">
              <a:extLst>
                <a:ext uri="{FF2B5EF4-FFF2-40B4-BE49-F238E27FC236}">
                  <a16:creationId xmlns:a16="http://schemas.microsoft.com/office/drawing/2014/main" id="{D4E1C267-9F1F-93AC-607B-82050FC3CF0E}"/>
                </a:ext>
              </a:extLst>
            </p:cNvPr>
            <p:cNvSpPr/>
            <p:nvPr/>
          </p:nvSpPr>
          <p:spPr>
            <a:xfrm>
              <a:off x="2072895" y="2938071"/>
              <a:ext cx="120769" cy="143001"/>
            </a:xfrm>
            <a:custGeom>
              <a:avLst/>
              <a:gdLst>
                <a:gd name="connsiteX0" fmla="*/ 56870 w 120769"/>
                <a:gd name="connsiteY0" fmla="*/ 5746 h 143001"/>
                <a:gd name="connsiteX1" fmla="*/ 60065 w 120769"/>
                <a:gd name="connsiteY1" fmla="*/ 13406 h 143001"/>
                <a:gd name="connsiteX2" fmla="*/ 60065 w 120769"/>
                <a:gd name="connsiteY2" fmla="*/ 18514 h 143001"/>
                <a:gd name="connsiteX3" fmla="*/ 34506 w 120769"/>
                <a:gd name="connsiteY3" fmla="*/ 85545 h 143001"/>
                <a:gd name="connsiteX4" fmla="*/ 28116 w 120769"/>
                <a:gd name="connsiteY4" fmla="*/ 89376 h 143001"/>
                <a:gd name="connsiteX5" fmla="*/ 7668 w 120769"/>
                <a:gd name="connsiteY5" fmla="*/ 88737 h 143001"/>
                <a:gd name="connsiteX6" fmla="*/ 0 w 120769"/>
                <a:gd name="connsiteY6" fmla="*/ 107889 h 143001"/>
                <a:gd name="connsiteX7" fmla="*/ 92015 w 120769"/>
                <a:gd name="connsiteY7" fmla="*/ 143001 h 143001"/>
                <a:gd name="connsiteX8" fmla="*/ 99683 w 120769"/>
                <a:gd name="connsiteY8" fmla="*/ 123849 h 143001"/>
                <a:gd name="connsiteX9" fmla="*/ 83708 w 120769"/>
                <a:gd name="connsiteY9" fmla="*/ 111081 h 143001"/>
                <a:gd name="connsiteX10" fmla="*/ 81791 w 120769"/>
                <a:gd name="connsiteY10" fmla="*/ 104059 h 143001"/>
                <a:gd name="connsiteX11" fmla="*/ 107351 w 120769"/>
                <a:gd name="connsiteY11" fmla="*/ 37027 h 143001"/>
                <a:gd name="connsiteX12" fmla="*/ 110546 w 120769"/>
                <a:gd name="connsiteY12" fmla="*/ 33197 h 143001"/>
                <a:gd name="connsiteX13" fmla="*/ 118214 w 120769"/>
                <a:gd name="connsiteY13" fmla="*/ 30005 h 143001"/>
                <a:gd name="connsiteX14" fmla="*/ 120770 w 120769"/>
                <a:gd name="connsiteY14" fmla="*/ 23621 h 143001"/>
                <a:gd name="connsiteX15" fmla="*/ 58148 w 120769"/>
                <a:gd name="connsiteY15" fmla="*/ 0 h 143001"/>
                <a:gd name="connsiteX16" fmla="*/ 56870 w 120769"/>
                <a:gd name="connsiteY16" fmla="*/ 5746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769" h="143001">
                  <a:moveTo>
                    <a:pt x="56870" y="5746"/>
                  </a:moveTo>
                  <a:lnTo>
                    <a:pt x="60065" y="13406"/>
                  </a:lnTo>
                  <a:cubicBezTo>
                    <a:pt x="60704" y="14683"/>
                    <a:pt x="60704" y="16598"/>
                    <a:pt x="60065" y="18514"/>
                  </a:cubicBezTo>
                  <a:lnTo>
                    <a:pt x="34506" y="85545"/>
                  </a:lnTo>
                  <a:cubicBezTo>
                    <a:pt x="33228" y="88099"/>
                    <a:pt x="30672" y="90014"/>
                    <a:pt x="28116" y="89376"/>
                  </a:cubicBezTo>
                  <a:lnTo>
                    <a:pt x="7668" y="88737"/>
                  </a:lnTo>
                  <a:lnTo>
                    <a:pt x="0" y="107889"/>
                  </a:lnTo>
                  <a:lnTo>
                    <a:pt x="92015" y="143001"/>
                  </a:lnTo>
                  <a:lnTo>
                    <a:pt x="99683" y="123849"/>
                  </a:lnTo>
                  <a:lnTo>
                    <a:pt x="83708" y="111081"/>
                  </a:lnTo>
                  <a:cubicBezTo>
                    <a:pt x="81791" y="109166"/>
                    <a:pt x="81152" y="106612"/>
                    <a:pt x="81791" y="104059"/>
                  </a:cubicBezTo>
                  <a:lnTo>
                    <a:pt x="107351" y="37027"/>
                  </a:lnTo>
                  <a:cubicBezTo>
                    <a:pt x="107990" y="35750"/>
                    <a:pt x="109268" y="33835"/>
                    <a:pt x="110546" y="33197"/>
                  </a:cubicBezTo>
                  <a:lnTo>
                    <a:pt x="118214" y="30005"/>
                  </a:lnTo>
                  <a:lnTo>
                    <a:pt x="120770" y="23621"/>
                  </a:lnTo>
                  <a:lnTo>
                    <a:pt x="58148" y="0"/>
                  </a:lnTo>
                  <a:lnTo>
                    <a:pt x="56870" y="5746"/>
                  </a:lnTo>
                  <a:close/>
                </a:path>
              </a:pathLst>
            </a:custGeom>
            <a:grpFill/>
            <a:ln w="6390"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9A0C4872-9147-DC9B-B3D0-C0228731CE5F}"/>
                </a:ext>
              </a:extLst>
            </p:cNvPr>
            <p:cNvSpPr/>
            <p:nvPr/>
          </p:nvSpPr>
          <p:spPr>
            <a:xfrm>
              <a:off x="1952764" y="2855717"/>
              <a:ext cx="362309" cy="361971"/>
            </a:xfrm>
            <a:custGeom>
              <a:avLst/>
              <a:gdLst>
                <a:gd name="connsiteX0" fmla="*/ 255597 w 362309"/>
                <a:gd name="connsiteY0" fmla="*/ 104059 h 361971"/>
                <a:gd name="connsiteX1" fmla="*/ 249847 w 362309"/>
                <a:gd name="connsiteY1" fmla="*/ 118742 h 361971"/>
                <a:gd name="connsiteX2" fmla="*/ 246652 w 362309"/>
                <a:gd name="connsiteY2" fmla="*/ 121934 h 361971"/>
                <a:gd name="connsiteX3" fmla="*/ 238984 w 362309"/>
                <a:gd name="connsiteY3" fmla="*/ 125126 h 361971"/>
                <a:gd name="connsiteX4" fmla="*/ 215980 w 362309"/>
                <a:gd name="connsiteY4" fmla="*/ 185135 h 361971"/>
                <a:gd name="connsiteX5" fmla="*/ 231955 w 362309"/>
                <a:gd name="connsiteY5" fmla="*/ 197903 h 361971"/>
                <a:gd name="connsiteX6" fmla="*/ 233872 w 362309"/>
                <a:gd name="connsiteY6" fmla="*/ 204926 h 361971"/>
                <a:gd name="connsiteX7" fmla="*/ 222370 w 362309"/>
                <a:gd name="connsiteY7" fmla="*/ 234292 h 361971"/>
                <a:gd name="connsiteX8" fmla="*/ 216619 w 362309"/>
                <a:gd name="connsiteY8" fmla="*/ 238122 h 361971"/>
                <a:gd name="connsiteX9" fmla="*/ 214063 w 362309"/>
                <a:gd name="connsiteY9" fmla="*/ 237484 h 361971"/>
                <a:gd name="connsiteX10" fmla="*/ 168055 w 362309"/>
                <a:gd name="connsiteY10" fmla="*/ 219609 h 361971"/>
                <a:gd name="connsiteX11" fmla="*/ 141856 w 362309"/>
                <a:gd name="connsiteY11" fmla="*/ 287917 h 361971"/>
                <a:gd name="connsiteX12" fmla="*/ 136106 w 362309"/>
                <a:gd name="connsiteY12" fmla="*/ 291748 h 361971"/>
                <a:gd name="connsiteX13" fmla="*/ 133550 w 362309"/>
                <a:gd name="connsiteY13" fmla="*/ 291109 h 361971"/>
                <a:gd name="connsiteX14" fmla="*/ 129716 w 362309"/>
                <a:gd name="connsiteY14" fmla="*/ 282810 h 361971"/>
                <a:gd name="connsiteX15" fmla="*/ 155914 w 362309"/>
                <a:gd name="connsiteY15" fmla="*/ 215140 h 361971"/>
                <a:gd name="connsiteX16" fmla="*/ 109907 w 362309"/>
                <a:gd name="connsiteY16" fmla="*/ 197265 h 361971"/>
                <a:gd name="connsiteX17" fmla="*/ 106073 w 362309"/>
                <a:gd name="connsiteY17" fmla="*/ 194073 h 361971"/>
                <a:gd name="connsiteX18" fmla="*/ 106073 w 362309"/>
                <a:gd name="connsiteY18" fmla="*/ 188966 h 361971"/>
                <a:gd name="connsiteX19" fmla="*/ 117575 w 362309"/>
                <a:gd name="connsiteY19" fmla="*/ 159600 h 361971"/>
                <a:gd name="connsiteX20" fmla="*/ 123965 w 362309"/>
                <a:gd name="connsiteY20" fmla="*/ 155769 h 361971"/>
                <a:gd name="connsiteX21" fmla="*/ 144413 w 362309"/>
                <a:gd name="connsiteY21" fmla="*/ 156408 h 361971"/>
                <a:gd name="connsiteX22" fmla="*/ 167416 w 362309"/>
                <a:gd name="connsiteY22" fmla="*/ 96398 h 361971"/>
                <a:gd name="connsiteX23" fmla="*/ 164221 w 362309"/>
                <a:gd name="connsiteY23" fmla="*/ 88737 h 361971"/>
                <a:gd name="connsiteX24" fmla="*/ 164221 w 362309"/>
                <a:gd name="connsiteY24" fmla="*/ 83630 h 361971"/>
                <a:gd name="connsiteX25" fmla="*/ 169972 w 362309"/>
                <a:gd name="connsiteY25" fmla="*/ 68947 h 361971"/>
                <a:gd name="connsiteX26" fmla="*/ 178279 w 362309"/>
                <a:gd name="connsiteY26" fmla="*/ 65117 h 361971"/>
                <a:gd name="connsiteX27" fmla="*/ 178279 w 362309"/>
                <a:gd name="connsiteY27" fmla="*/ 65117 h 361971"/>
                <a:gd name="connsiteX28" fmla="*/ 252403 w 362309"/>
                <a:gd name="connsiteY28" fmla="*/ 93844 h 361971"/>
                <a:gd name="connsiteX29" fmla="*/ 256237 w 362309"/>
                <a:gd name="connsiteY29" fmla="*/ 97036 h 361971"/>
                <a:gd name="connsiteX30" fmla="*/ 255597 w 362309"/>
                <a:gd name="connsiteY30" fmla="*/ 104059 h 361971"/>
                <a:gd name="connsiteX31" fmla="*/ 181474 w 362309"/>
                <a:gd name="connsiteY31" fmla="*/ 0 h 361971"/>
                <a:gd name="connsiteX32" fmla="*/ 0 w 362309"/>
                <a:gd name="connsiteY32" fmla="*/ 180667 h 361971"/>
                <a:gd name="connsiteX33" fmla="*/ 180835 w 362309"/>
                <a:gd name="connsiteY33" fmla="*/ 361972 h 361971"/>
                <a:gd name="connsiteX34" fmla="*/ 362309 w 362309"/>
                <a:gd name="connsiteY34" fmla="*/ 181305 h 361971"/>
                <a:gd name="connsiteX35" fmla="*/ 362309 w 362309"/>
                <a:gd name="connsiteY35" fmla="*/ 180667 h 361971"/>
                <a:gd name="connsiteX36" fmla="*/ 181474 w 362309"/>
                <a:gd name="connsiteY36"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2309" h="361971">
                  <a:moveTo>
                    <a:pt x="255597" y="104059"/>
                  </a:moveTo>
                  <a:lnTo>
                    <a:pt x="249847" y="118742"/>
                  </a:lnTo>
                  <a:cubicBezTo>
                    <a:pt x="249208" y="120019"/>
                    <a:pt x="247929" y="121296"/>
                    <a:pt x="246652" y="121934"/>
                  </a:cubicBezTo>
                  <a:lnTo>
                    <a:pt x="238984" y="125126"/>
                  </a:lnTo>
                  <a:lnTo>
                    <a:pt x="215980" y="185135"/>
                  </a:lnTo>
                  <a:lnTo>
                    <a:pt x="231955" y="197903"/>
                  </a:lnTo>
                  <a:cubicBezTo>
                    <a:pt x="233872" y="199819"/>
                    <a:pt x="234511" y="202372"/>
                    <a:pt x="233872" y="204926"/>
                  </a:cubicBezTo>
                  <a:lnTo>
                    <a:pt x="222370" y="234292"/>
                  </a:lnTo>
                  <a:cubicBezTo>
                    <a:pt x="221731" y="236846"/>
                    <a:pt x="219175" y="238122"/>
                    <a:pt x="216619" y="238122"/>
                  </a:cubicBezTo>
                  <a:cubicBezTo>
                    <a:pt x="215980" y="238122"/>
                    <a:pt x="215341" y="238122"/>
                    <a:pt x="214063" y="237484"/>
                  </a:cubicBezTo>
                  <a:lnTo>
                    <a:pt x="168055" y="219609"/>
                  </a:lnTo>
                  <a:lnTo>
                    <a:pt x="141856" y="287917"/>
                  </a:lnTo>
                  <a:cubicBezTo>
                    <a:pt x="141218" y="290471"/>
                    <a:pt x="138662" y="291748"/>
                    <a:pt x="136106" y="291748"/>
                  </a:cubicBezTo>
                  <a:cubicBezTo>
                    <a:pt x="135467" y="291748"/>
                    <a:pt x="134828" y="291748"/>
                    <a:pt x="133550" y="291109"/>
                  </a:cubicBezTo>
                  <a:cubicBezTo>
                    <a:pt x="130355" y="289833"/>
                    <a:pt x="128438" y="286002"/>
                    <a:pt x="129716" y="282810"/>
                  </a:cubicBezTo>
                  <a:lnTo>
                    <a:pt x="155914" y="215140"/>
                  </a:lnTo>
                  <a:lnTo>
                    <a:pt x="109907" y="197265"/>
                  </a:lnTo>
                  <a:cubicBezTo>
                    <a:pt x="108629" y="196627"/>
                    <a:pt x="106712" y="195350"/>
                    <a:pt x="106073" y="194073"/>
                  </a:cubicBezTo>
                  <a:cubicBezTo>
                    <a:pt x="105434" y="192796"/>
                    <a:pt x="105434" y="190881"/>
                    <a:pt x="106073" y="188966"/>
                  </a:cubicBezTo>
                  <a:lnTo>
                    <a:pt x="117575" y="159600"/>
                  </a:lnTo>
                  <a:cubicBezTo>
                    <a:pt x="118853" y="157046"/>
                    <a:pt x="121409" y="155131"/>
                    <a:pt x="123965" y="155769"/>
                  </a:cubicBezTo>
                  <a:lnTo>
                    <a:pt x="144413" y="156408"/>
                  </a:lnTo>
                  <a:lnTo>
                    <a:pt x="167416" y="96398"/>
                  </a:lnTo>
                  <a:lnTo>
                    <a:pt x="164221" y="88737"/>
                  </a:lnTo>
                  <a:cubicBezTo>
                    <a:pt x="163582" y="87460"/>
                    <a:pt x="163582" y="85545"/>
                    <a:pt x="164221" y="83630"/>
                  </a:cubicBezTo>
                  <a:lnTo>
                    <a:pt x="169972" y="68947"/>
                  </a:lnTo>
                  <a:cubicBezTo>
                    <a:pt x="171250" y="65755"/>
                    <a:pt x="175084" y="63840"/>
                    <a:pt x="178279" y="65117"/>
                  </a:cubicBezTo>
                  <a:cubicBezTo>
                    <a:pt x="178279" y="65117"/>
                    <a:pt x="178279" y="65117"/>
                    <a:pt x="178279" y="65117"/>
                  </a:cubicBezTo>
                  <a:lnTo>
                    <a:pt x="252403" y="93844"/>
                  </a:lnTo>
                  <a:cubicBezTo>
                    <a:pt x="253680" y="94483"/>
                    <a:pt x="255597" y="95760"/>
                    <a:pt x="256237" y="97036"/>
                  </a:cubicBezTo>
                  <a:cubicBezTo>
                    <a:pt x="256875" y="100867"/>
                    <a:pt x="256875" y="102782"/>
                    <a:pt x="255597" y="104059"/>
                  </a:cubicBezTo>
                  <a:moveTo>
                    <a:pt x="181474" y="0"/>
                  </a:moveTo>
                  <a:cubicBezTo>
                    <a:pt x="81152" y="0"/>
                    <a:pt x="0" y="81076"/>
                    <a:pt x="0" y="180667"/>
                  </a:cubicBezTo>
                  <a:cubicBezTo>
                    <a:pt x="0" y="280257"/>
                    <a:pt x="81152" y="361972"/>
                    <a:pt x="180835" y="361972"/>
                  </a:cubicBezTo>
                  <a:cubicBezTo>
                    <a:pt x="280518" y="361972"/>
                    <a:pt x="362309" y="280895"/>
                    <a:pt x="362309" y="181305"/>
                  </a:cubicBezTo>
                  <a:cubicBezTo>
                    <a:pt x="362309" y="181305"/>
                    <a:pt x="362309" y="181305"/>
                    <a:pt x="362309" y="180667"/>
                  </a:cubicBezTo>
                  <a:cubicBezTo>
                    <a:pt x="362309" y="80438"/>
                    <a:pt x="281157" y="0"/>
                    <a:pt x="181474" y="0"/>
                  </a:cubicBezTo>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1229660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phone&#10;&#10;Description automatically generated">
            <a:extLst>
              <a:ext uri="{FF2B5EF4-FFF2-40B4-BE49-F238E27FC236}">
                <a16:creationId xmlns:a16="http://schemas.microsoft.com/office/drawing/2014/main" id="{A8ADF979-5181-B37F-7BCD-8A361A06A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035" y="881061"/>
            <a:ext cx="2327118" cy="5034840"/>
          </a:xfrm>
          <a:prstGeom prst="rect">
            <a:avLst/>
          </a:prstGeom>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 Telehealth Consultations – Mobile Voice and Video Call</a:t>
            </a:r>
          </a:p>
        </p:txBody>
      </p:sp>
      <p:sp>
        <p:nvSpPr>
          <p:cNvPr id="13" name="Rectangle: Rounded Corners 12">
            <a:extLst>
              <a:ext uri="{FF2B5EF4-FFF2-40B4-BE49-F238E27FC236}">
                <a16:creationId xmlns:a16="http://schemas.microsoft.com/office/drawing/2014/main" id="{11AA2F40-3DF2-C6B0-12EE-363EFEE3DC1B}"/>
              </a:ext>
            </a:extLst>
          </p:cNvPr>
          <p:cNvSpPr/>
          <p:nvPr/>
        </p:nvSpPr>
        <p:spPr>
          <a:xfrm flipH="1">
            <a:off x="2873035" y="5322959"/>
            <a:ext cx="2283386" cy="433786"/>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F89AA524-865B-B3A0-6439-08614A0AD4DF}"/>
              </a:ext>
            </a:extLst>
          </p:cNvPr>
          <p:cNvCxnSpPr>
            <a:cxnSpLocks/>
            <a:stCxn id="13" idx="1"/>
            <a:endCxn id="18" idx="1"/>
          </p:cNvCxnSpPr>
          <p:nvPr/>
        </p:nvCxnSpPr>
        <p:spPr>
          <a:xfrm flipV="1">
            <a:off x="5156421" y="4219623"/>
            <a:ext cx="787376" cy="1320229"/>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46455E9-F604-E316-E24C-BDECB64DA0B2}"/>
              </a:ext>
            </a:extLst>
          </p:cNvPr>
          <p:cNvSpPr txBox="1"/>
          <p:nvPr/>
        </p:nvSpPr>
        <p:spPr>
          <a:xfrm>
            <a:off x="3458891" y="2258769"/>
            <a:ext cx="1111674"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t>Consulting Provider</a:t>
            </a:r>
          </a:p>
        </p:txBody>
      </p:sp>
      <p:sp>
        <p:nvSpPr>
          <p:cNvPr id="18" name="TextBox 17">
            <a:extLst>
              <a:ext uri="{FF2B5EF4-FFF2-40B4-BE49-F238E27FC236}">
                <a16:creationId xmlns:a16="http://schemas.microsoft.com/office/drawing/2014/main" id="{C3567B19-5571-B047-BAFE-900984EB3372}"/>
              </a:ext>
            </a:extLst>
          </p:cNvPr>
          <p:cNvSpPr txBox="1"/>
          <p:nvPr/>
        </p:nvSpPr>
        <p:spPr>
          <a:xfrm>
            <a:off x="5943797" y="2765066"/>
            <a:ext cx="2672347" cy="2909114"/>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To mute/unmute audio, start/end video, add additional participants or end the call use the buttons on the bottom of the screen</a:t>
            </a:r>
          </a:p>
          <a:p>
            <a:pPr marL="171450" indent="-171450">
              <a:buFont typeface="Arial" panose="020B0604020202020204" pitchFamily="34" charset="0"/>
              <a:buChar char="•"/>
            </a:pPr>
            <a:endParaRPr lang="en-US" sz="1600" b="1" dirty="0"/>
          </a:p>
          <a:p>
            <a:pPr marL="171450" indent="-171450">
              <a:buFont typeface="Arial" panose="020B0604020202020204" pitchFamily="34" charset="0"/>
              <a:buChar char="•"/>
            </a:pPr>
            <a:r>
              <a:rPr lang="en-US" sz="1600" b="1" dirty="0"/>
              <a:t>To disable/enable participant video or mute specific participants press the “…” button</a:t>
            </a:r>
          </a:p>
        </p:txBody>
      </p:sp>
      <p:sp>
        <p:nvSpPr>
          <p:cNvPr id="29" name="TextBox 28">
            <a:extLst>
              <a:ext uri="{FF2B5EF4-FFF2-40B4-BE49-F238E27FC236}">
                <a16:creationId xmlns:a16="http://schemas.microsoft.com/office/drawing/2014/main" id="{BA43BCBB-3192-CA65-4AA6-2574044D1C7D}"/>
              </a:ext>
            </a:extLst>
          </p:cNvPr>
          <p:cNvSpPr txBox="1"/>
          <p:nvPr/>
        </p:nvSpPr>
        <p:spPr>
          <a:xfrm>
            <a:off x="3322506" y="4324510"/>
            <a:ext cx="645196" cy="35492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t>You</a:t>
            </a:r>
          </a:p>
        </p:txBody>
      </p:sp>
      <p:sp>
        <p:nvSpPr>
          <p:cNvPr id="34" name="Rectangle: Rounded Corners 33">
            <a:extLst>
              <a:ext uri="{FF2B5EF4-FFF2-40B4-BE49-F238E27FC236}">
                <a16:creationId xmlns:a16="http://schemas.microsoft.com/office/drawing/2014/main" id="{B057C7DA-EEB7-A08B-BD66-1791B7FFC263}"/>
              </a:ext>
            </a:extLst>
          </p:cNvPr>
          <p:cNvSpPr/>
          <p:nvPr/>
        </p:nvSpPr>
        <p:spPr>
          <a:xfrm flipH="1">
            <a:off x="4903929" y="1134755"/>
            <a:ext cx="232612" cy="222931"/>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A6F4AF0E-13AE-1419-68C6-391CCF135BE3}"/>
              </a:ext>
            </a:extLst>
          </p:cNvPr>
          <p:cNvCxnSpPr>
            <a:cxnSpLocks/>
            <a:stCxn id="34" idx="1"/>
            <a:endCxn id="37" idx="1"/>
          </p:cNvCxnSpPr>
          <p:nvPr/>
        </p:nvCxnSpPr>
        <p:spPr>
          <a:xfrm>
            <a:off x="5136541" y="1246221"/>
            <a:ext cx="807257" cy="32923"/>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E8EBB74-EAB3-01ED-3B3C-7EEE704654C8}"/>
              </a:ext>
            </a:extLst>
          </p:cNvPr>
          <p:cNvSpPr txBox="1"/>
          <p:nvPr/>
        </p:nvSpPr>
        <p:spPr>
          <a:xfrm>
            <a:off x="5943798" y="972617"/>
            <a:ext cx="2672347"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Switch between speaker and handset</a:t>
            </a:r>
          </a:p>
        </p:txBody>
      </p:sp>
      <p:sp>
        <p:nvSpPr>
          <p:cNvPr id="46" name="Rectangle: Rounded Corners 45">
            <a:extLst>
              <a:ext uri="{FF2B5EF4-FFF2-40B4-BE49-F238E27FC236}">
                <a16:creationId xmlns:a16="http://schemas.microsoft.com/office/drawing/2014/main" id="{A70FCC6B-89FB-33DF-8683-691F98ECB08E}"/>
              </a:ext>
            </a:extLst>
          </p:cNvPr>
          <p:cNvSpPr/>
          <p:nvPr/>
        </p:nvSpPr>
        <p:spPr>
          <a:xfrm flipH="1">
            <a:off x="4632149" y="1134755"/>
            <a:ext cx="200218" cy="222931"/>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Connector: Elbow 47">
            <a:extLst>
              <a:ext uri="{FF2B5EF4-FFF2-40B4-BE49-F238E27FC236}">
                <a16:creationId xmlns:a16="http://schemas.microsoft.com/office/drawing/2014/main" id="{43362C96-28B9-5E3A-9E5C-45D28C349274}"/>
              </a:ext>
            </a:extLst>
          </p:cNvPr>
          <p:cNvCxnSpPr>
            <a:cxnSpLocks/>
            <a:stCxn id="46" idx="2"/>
            <a:endCxn id="50" idx="1"/>
          </p:cNvCxnSpPr>
          <p:nvPr/>
        </p:nvCxnSpPr>
        <p:spPr>
          <a:xfrm rot="16200000" flipH="1">
            <a:off x="4942726" y="1147218"/>
            <a:ext cx="790605" cy="1211540"/>
          </a:xfrm>
          <a:prstGeom prst="bentConnector2">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4ACE6E8-FFE4-4D17-A236-BD9B8931E29C}"/>
              </a:ext>
            </a:extLst>
          </p:cNvPr>
          <p:cNvSpPr txBox="1"/>
          <p:nvPr/>
        </p:nvSpPr>
        <p:spPr>
          <a:xfrm>
            <a:off x="5943798" y="1841764"/>
            <a:ext cx="2672346"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Switch between front and back camera</a:t>
            </a:r>
          </a:p>
        </p:txBody>
      </p:sp>
    </p:spTree>
    <p:extLst>
      <p:ext uri="{BB962C8B-B14F-4D97-AF65-F5344CB8AC3E}">
        <p14:creationId xmlns:p14="http://schemas.microsoft.com/office/powerpoint/2010/main" val="1504832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C7F2BB-6A3F-2675-79D4-0452D1A78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03" y="1228917"/>
            <a:ext cx="6338610" cy="4382862"/>
          </a:xfrm>
          <a:prstGeom prst="rect">
            <a:avLst/>
          </a:prstGeom>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 Telehealth Consultations – Desktop Chat</a:t>
            </a:r>
          </a:p>
        </p:txBody>
      </p:sp>
      <p:sp>
        <p:nvSpPr>
          <p:cNvPr id="34" name="Rectangle: Rounded Corners 33">
            <a:extLst>
              <a:ext uri="{FF2B5EF4-FFF2-40B4-BE49-F238E27FC236}">
                <a16:creationId xmlns:a16="http://schemas.microsoft.com/office/drawing/2014/main" id="{B057C7DA-EEB7-A08B-BD66-1791B7FFC263}"/>
              </a:ext>
            </a:extLst>
          </p:cNvPr>
          <p:cNvSpPr/>
          <p:nvPr/>
        </p:nvSpPr>
        <p:spPr>
          <a:xfrm flipH="1">
            <a:off x="5939624" y="1508658"/>
            <a:ext cx="719593" cy="222931"/>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A6F4AF0E-13AE-1419-68C6-391CCF135BE3}"/>
              </a:ext>
            </a:extLst>
          </p:cNvPr>
          <p:cNvCxnSpPr>
            <a:cxnSpLocks/>
            <a:stCxn id="34" idx="1"/>
            <a:endCxn id="37" idx="1"/>
          </p:cNvCxnSpPr>
          <p:nvPr/>
        </p:nvCxnSpPr>
        <p:spPr>
          <a:xfrm flipV="1">
            <a:off x="6659217" y="1228917"/>
            <a:ext cx="2107294" cy="391207"/>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E8EBB74-EAB3-01ED-3B3C-7EEE704654C8}"/>
              </a:ext>
            </a:extLst>
          </p:cNvPr>
          <p:cNvSpPr txBox="1"/>
          <p:nvPr/>
        </p:nvSpPr>
        <p:spPr>
          <a:xfrm>
            <a:off x="8766511" y="922390"/>
            <a:ext cx="2672347" cy="61305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Add Files, Search Chat, or Start Call</a:t>
            </a:r>
          </a:p>
        </p:txBody>
      </p:sp>
      <p:sp>
        <p:nvSpPr>
          <p:cNvPr id="16" name="TextBox 15">
            <a:extLst>
              <a:ext uri="{FF2B5EF4-FFF2-40B4-BE49-F238E27FC236}">
                <a16:creationId xmlns:a16="http://schemas.microsoft.com/office/drawing/2014/main" id="{B9BF4BD5-D873-CFA6-9292-BA3CEAC4E1C6}"/>
              </a:ext>
            </a:extLst>
          </p:cNvPr>
          <p:cNvSpPr txBox="1"/>
          <p:nvPr/>
        </p:nvSpPr>
        <p:spPr>
          <a:xfrm>
            <a:off x="6866148" y="2152193"/>
            <a:ext cx="4774561" cy="241994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The consults will be listed under “Rooms” on the left side of AWS </a:t>
            </a:r>
            <a:r>
              <a:rPr lang="en-US" sz="1600" b="1" dirty="0" err="1"/>
              <a:t>Wickr</a:t>
            </a:r>
            <a:endParaRPr lang="en-US" sz="1600" b="1" dirty="0"/>
          </a:p>
          <a:p>
            <a:pPr marL="171450" indent="-171450">
              <a:buFont typeface="Arial" panose="020B0604020202020204" pitchFamily="34" charset="0"/>
              <a:buChar char="•"/>
            </a:pPr>
            <a:endParaRPr lang="en-US" sz="1600" b="1" dirty="0"/>
          </a:p>
          <a:p>
            <a:pPr marL="171450" indent="-171450">
              <a:buFont typeface="Arial" panose="020B0604020202020204" pitchFamily="34" charset="0"/>
              <a:buChar char="•"/>
            </a:pPr>
            <a:r>
              <a:rPr lang="en-US" sz="1600" b="1" dirty="0"/>
              <a:t>Just like the mobile application, consults initiated from within the patient record will be patient specific, general consults from the main menu will not</a:t>
            </a:r>
          </a:p>
          <a:p>
            <a:pPr marL="171450" indent="-171450">
              <a:buFont typeface="Arial" panose="020B0604020202020204" pitchFamily="34" charset="0"/>
              <a:buChar char="•"/>
            </a:pPr>
            <a:endParaRPr lang="en-US" sz="1600" b="1" dirty="0"/>
          </a:p>
          <a:p>
            <a:pPr marL="171450" indent="-171450">
              <a:buFont typeface="Arial" panose="020B0604020202020204" pitchFamily="34" charset="0"/>
              <a:buChar char="•"/>
            </a:pPr>
            <a:endParaRPr lang="en-US" sz="1600" b="1" dirty="0"/>
          </a:p>
        </p:txBody>
      </p:sp>
    </p:spTree>
    <p:extLst>
      <p:ext uri="{BB962C8B-B14F-4D97-AF65-F5344CB8AC3E}">
        <p14:creationId xmlns:p14="http://schemas.microsoft.com/office/powerpoint/2010/main" val="622097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 Telehealth Consultations – Desktop Voice and Video call</a:t>
            </a:r>
          </a:p>
        </p:txBody>
      </p:sp>
      <p:sp>
        <p:nvSpPr>
          <p:cNvPr id="16" name="TextBox 15">
            <a:extLst>
              <a:ext uri="{FF2B5EF4-FFF2-40B4-BE49-F238E27FC236}">
                <a16:creationId xmlns:a16="http://schemas.microsoft.com/office/drawing/2014/main" id="{B9BF4BD5-D873-CFA6-9292-BA3CEAC4E1C6}"/>
              </a:ext>
            </a:extLst>
          </p:cNvPr>
          <p:cNvSpPr txBox="1"/>
          <p:nvPr/>
        </p:nvSpPr>
        <p:spPr>
          <a:xfrm>
            <a:off x="7402863" y="1469314"/>
            <a:ext cx="4583730" cy="319432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When initiating a call a “Start Meeting” dialog will display</a:t>
            </a:r>
          </a:p>
          <a:p>
            <a:pPr marL="171450" indent="-171450">
              <a:buFont typeface="Arial" panose="020B0604020202020204" pitchFamily="34" charset="0"/>
              <a:buChar char="•"/>
            </a:pPr>
            <a:endParaRPr lang="en-US" sz="1600" b="1" dirty="0"/>
          </a:p>
          <a:p>
            <a:pPr marL="171450" indent="-171450">
              <a:buFont typeface="Arial" panose="020B0604020202020204" pitchFamily="34" charset="0"/>
              <a:buChar char="•"/>
            </a:pPr>
            <a:r>
              <a:rPr lang="en-US" sz="1600" b="1" dirty="0"/>
              <a:t>From this screen you can:</a:t>
            </a:r>
          </a:p>
          <a:p>
            <a:pPr marL="628650" lvl="1" indent="-171450">
              <a:buFont typeface="Arial" panose="020B0604020202020204" pitchFamily="34" charset="0"/>
              <a:buChar char="•"/>
            </a:pPr>
            <a:r>
              <a:rPr lang="en-US" sz="1600" b="1" dirty="0"/>
              <a:t>Switch between participatory meetings and view only presentations</a:t>
            </a:r>
          </a:p>
          <a:p>
            <a:pPr marL="628650" lvl="1" indent="-171450">
              <a:buFont typeface="Arial" panose="020B0604020202020204" pitchFamily="34" charset="0"/>
              <a:buChar char="•"/>
            </a:pPr>
            <a:r>
              <a:rPr lang="en-US" sz="1600" b="1" dirty="0"/>
              <a:t>Test camera and microphone settings</a:t>
            </a:r>
          </a:p>
          <a:p>
            <a:pPr marL="171450" indent="-171450">
              <a:buFont typeface="Arial" panose="020B0604020202020204" pitchFamily="34" charset="0"/>
              <a:buChar char="•"/>
            </a:pPr>
            <a:endParaRPr lang="en-US" sz="1600" b="1" dirty="0"/>
          </a:p>
          <a:p>
            <a:pPr marL="171450" indent="-171450">
              <a:buFont typeface="Arial" panose="020B0604020202020204" pitchFamily="34" charset="0"/>
              <a:buChar char="•"/>
            </a:pPr>
            <a:r>
              <a:rPr lang="en-US" sz="1600" b="1" dirty="0"/>
              <a:t>To confirm your settings and begin the meeting press “Start”</a:t>
            </a:r>
          </a:p>
          <a:p>
            <a:pPr marL="171450" indent="-171450">
              <a:buFont typeface="Arial" panose="020B0604020202020204" pitchFamily="34" charset="0"/>
              <a:buChar char="•"/>
            </a:pPr>
            <a:endParaRPr lang="en-US" sz="1600" b="1" dirty="0"/>
          </a:p>
          <a:p>
            <a:pPr marL="171450" indent="-171450">
              <a:buFont typeface="Arial" panose="020B0604020202020204" pitchFamily="34" charset="0"/>
              <a:buChar char="•"/>
            </a:pPr>
            <a:endParaRPr lang="en-US" sz="1600" b="1" dirty="0"/>
          </a:p>
        </p:txBody>
      </p:sp>
      <p:pic>
        <p:nvPicPr>
          <p:cNvPr id="3" name="Picture 2" descr="A screenshot of a computer&#10;&#10;Description automatically generated">
            <a:extLst>
              <a:ext uri="{FF2B5EF4-FFF2-40B4-BE49-F238E27FC236}">
                <a16:creationId xmlns:a16="http://schemas.microsoft.com/office/drawing/2014/main" id="{BA1858BC-236A-A861-7AAB-991890303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147" y="928470"/>
            <a:ext cx="6919531" cy="4784542"/>
          </a:xfrm>
          <a:prstGeom prst="rect">
            <a:avLst/>
          </a:prstGeom>
        </p:spPr>
      </p:pic>
    </p:spTree>
    <p:extLst>
      <p:ext uri="{BB962C8B-B14F-4D97-AF65-F5344CB8AC3E}">
        <p14:creationId xmlns:p14="http://schemas.microsoft.com/office/powerpoint/2010/main" val="425906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762FB6A-35DA-A261-CF78-CD406AA1B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186" y="1065226"/>
            <a:ext cx="6361172" cy="4799109"/>
          </a:xfrm>
          <a:prstGeom prst="rect">
            <a:avLst/>
          </a:prstGeom>
          <a:effectLst>
            <a:outerShdw blurRad="50800" dist="38100" dir="2700000" algn="tl" rotWithShape="0">
              <a:prstClr val="black">
                <a:alpha val="40000"/>
              </a:prstClr>
            </a:outerShdw>
          </a:effectLst>
        </p:spPr>
      </p:pic>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 Telehealth Consultations – Desktop Voice and Video call</a:t>
            </a:r>
          </a:p>
        </p:txBody>
      </p:sp>
      <p:sp>
        <p:nvSpPr>
          <p:cNvPr id="34" name="Rectangle: Rounded Corners 33">
            <a:extLst>
              <a:ext uri="{FF2B5EF4-FFF2-40B4-BE49-F238E27FC236}">
                <a16:creationId xmlns:a16="http://schemas.microsoft.com/office/drawing/2014/main" id="{B057C7DA-EEB7-A08B-BD66-1791B7FFC263}"/>
              </a:ext>
            </a:extLst>
          </p:cNvPr>
          <p:cNvSpPr/>
          <p:nvPr/>
        </p:nvSpPr>
        <p:spPr>
          <a:xfrm flipH="1">
            <a:off x="2437073" y="1464926"/>
            <a:ext cx="2210463" cy="395679"/>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5" name="Connector: Elbow 34">
            <a:extLst>
              <a:ext uri="{FF2B5EF4-FFF2-40B4-BE49-F238E27FC236}">
                <a16:creationId xmlns:a16="http://schemas.microsoft.com/office/drawing/2014/main" id="{A6F4AF0E-13AE-1419-68C6-391CCF135BE3}"/>
              </a:ext>
            </a:extLst>
          </p:cNvPr>
          <p:cNvCxnSpPr>
            <a:cxnSpLocks/>
            <a:stCxn id="34" idx="1"/>
            <a:endCxn id="37" idx="1"/>
          </p:cNvCxnSpPr>
          <p:nvPr/>
        </p:nvCxnSpPr>
        <p:spPr>
          <a:xfrm>
            <a:off x="4647536" y="1662766"/>
            <a:ext cx="2769239" cy="229767"/>
          </a:xfrm>
          <a:prstGeom prst="bentConnector3">
            <a:avLst>
              <a:gd name="adj1" fmla="val 23871"/>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E8EBB74-EAB3-01ED-3B3C-7EEE704654C8}"/>
              </a:ext>
            </a:extLst>
          </p:cNvPr>
          <p:cNvSpPr txBox="1"/>
          <p:nvPr/>
        </p:nvSpPr>
        <p:spPr>
          <a:xfrm>
            <a:off x="7416775" y="1198815"/>
            <a:ext cx="3991357" cy="138743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To enable/disable camera and microphone, share screen, pause call, or end meeting use the buttons on the top row</a:t>
            </a:r>
          </a:p>
          <a:p>
            <a:pPr marL="171450" indent="-171450">
              <a:buFont typeface="Arial" panose="020B0604020202020204" pitchFamily="34" charset="0"/>
              <a:buChar char="•"/>
            </a:pPr>
            <a:endParaRPr lang="en-US" sz="1600" b="1" dirty="0"/>
          </a:p>
        </p:txBody>
      </p:sp>
      <p:sp>
        <p:nvSpPr>
          <p:cNvPr id="16" name="TextBox 15">
            <a:extLst>
              <a:ext uri="{FF2B5EF4-FFF2-40B4-BE49-F238E27FC236}">
                <a16:creationId xmlns:a16="http://schemas.microsoft.com/office/drawing/2014/main" id="{B9BF4BD5-D873-CFA6-9292-BA3CEAC4E1C6}"/>
              </a:ext>
            </a:extLst>
          </p:cNvPr>
          <p:cNvSpPr txBox="1"/>
          <p:nvPr/>
        </p:nvSpPr>
        <p:spPr>
          <a:xfrm>
            <a:off x="7416775" y="2853304"/>
            <a:ext cx="3991357" cy="293620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Telehealth consultations can contain up to 100 participants in meeting mode and 500 attendees in view only presenter mode.</a:t>
            </a:r>
          </a:p>
          <a:p>
            <a:pPr marL="171450" indent="-171450">
              <a:buFont typeface="Arial" panose="020B0604020202020204" pitchFamily="34" charset="0"/>
              <a:buChar char="•"/>
            </a:pPr>
            <a:endParaRPr lang="en-US" sz="1600" b="1" dirty="0"/>
          </a:p>
          <a:p>
            <a:pPr marL="171450" indent="-171450">
              <a:buFont typeface="Arial" panose="020B0604020202020204" pitchFamily="34" charset="0"/>
              <a:buChar char="•"/>
            </a:pPr>
            <a:r>
              <a:rPr lang="en-US" sz="1600" b="1" dirty="0"/>
              <a:t>Participants can be added, removed, or muted from the participants button</a:t>
            </a:r>
          </a:p>
          <a:p>
            <a:pPr marL="171450" indent="-171450">
              <a:buFont typeface="Arial" panose="020B0604020202020204" pitchFamily="34" charset="0"/>
              <a:buChar char="•"/>
            </a:pPr>
            <a:endParaRPr lang="en-US" sz="1600" b="1" dirty="0"/>
          </a:p>
          <a:p>
            <a:pPr marL="171450" indent="-171450">
              <a:buFont typeface="Arial" panose="020B0604020202020204" pitchFamily="34" charset="0"/>
              <a:buChar char="•"/>
            </a:pPr>
            <a:r>
              <a:rPr lang="en-US" sz="1600" b="1" dirty="0"/>
              <a:t>Camera, speakers, and microphone, settings can be controlled from the settings button</a:t>
            </a:r>
          </a:p>
        </p:txBody>
      </p:sp>
      <p:sp>
        <p:nvSpPr>
          <p:cNvPr id="4" name="TextBox 3">
            <a:extLst>
              <a:ext uri="{FF2B5EF4-FFF2-40B4-BE49-F238E27FC236}">
                <a16:creationId xmlns:a16="http://schemas.microsoft.com/office/drawing/2014/main" id="{48D4C89C-24E1-1709-B3EA-A05A297BB000}"/>
              </a:ext>
            </a:extLst>
          </p:cNvPr>
          <p:cNvSpPr txBox="1"/>
          <p:nvPr/>
        </p:nvSpPr>
        <p:spPr>
          <a:xfrm>
            <a:off x="2471875" y="3176649"/>
            <a:ext cx="1782261" cy="35492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t>Other Participants</a:t>
            </a:r>
          </a:p>
        </p:txBody>
      </p:sp>
      <p:sp>
        <p:nvSpPr>
          <p:cNvPr id="6" name="TextBox 5">
            <a:extLst>
              <a:ext uri="{FF2B5EF4-FFF2-40B4-BE49-F238E27FC236}">
                <a16:creationId xmlns:a16="http://schemas.microsoft.com/office/drawing/2014/main" id="{1BC615AE-4D19-FA6A-B6BC-4B3040A394E7}"/>
              </a:ext>
            </a:extLst>
          </p:cNvPr>
          <p:cNvSpPr txBox="1"/>
          <p:nvPr/>
        </p:nvSpPr>
        <p:spPr>
          <a:xfrm>
            <a:off x="3266846" y="5095787"/>
            <a:ext cx="537853" cy="35492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t>You</a:t>
            </a:r>
          </a:p>
        </p:txBody>
      </p:sp>
      <p:sp>
        <p:nvSpPr>
          <p:cNvPr id="21" name="Rectangle: Rounded Corners 20">
            <a:extLst>
              <a:ext uri="{FF2B5EF4-FFF2-40B4-BE49-F238E27FC236}">
                <a16:creationId xmlns:a16="http://schemas.microsoft.com/office/drawing/2014/main" id="{B852FF3C-B6E2-28D7-7B09-AF975A7ED442}"/>
              </a:ext>
            </a:extLst>
          </p:cNvPr>
          <p:cNvSpPr/>
          <p:nvPr/>
        </p:nvSpPr>
        <p:spPr>
          <a:xfrm flipH="1">
            <a:off x="5507602" y="1350043"/>
            <a:ext cx="1028370" cy="395679"/>
          </a:xfrm>
          <a:prstGeom prst="roundRect">
            <a:avLst>
              <a:gd name="adj" fmla="val 10779"/>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872B3394-9B8F-B632-CCFF-3C84C32A6A62}"/>
              </a:ext>
            </a:extLst>
          </p:cNvPr>
          <p:cNvCxnSpPr>
            <a:cxnSpLocks/>
            <a:stCxn id="21" idx="2"/>
            <a:endCxn id="16" idx="1"/>
          </p:cNvCxnSpPr>
          <p:nvPr/>
        </p:nvCxnSpPr>
        <p:spPr>
          <a:xfrm rot="16200000" flipH="1">
            <a:off x="5431440" y="2336069"/>
            <a:ext cx="2575682" cy="1394988"/>
          </a:xfrm>
          <a:prstGeom prst="bentConnector2">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832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C761-413F-71C2-E5BB-C2D655247924}"/>
              </a:ext>
            </a:extLst>
          </p:cNvPr>
          <p:cNvSpPr>
            <a:spLocks noGrp="1"/>
          </p:cNvSpPr>
          <p:nvPr>
            <p:ph type="title"/>
          </p:nvPr>
        </p:nvSpPr>
        <p:spPr>
          <a:xfrm>
            <a:off x="838200" y="2289720"/>
            <a:ext cx="10515600" cy="1325563"/>
          </a:xfrm>
        </p:spPr>
        <p:txBody>
          <a:bodyPr/>
          <a:lstStyle/>
          <a:p>
            <a:pPr algn="ctr"/>
            <a:r>
              <a:rPr lang="en-US" dirty="0"/>
              <a:t>Questions?</a:t>
            </a:r>
          </a:p>
        </p:txBody>
      </p:sp>
    </p:spTree>
    <p:extLst>
      <p:ext uri="{BB962C8B-B14F-4D97-AF65-F5344CB8AC3E}">
        <p14:creationId xmlns:p14="http://schemas.microsoft.com/office/powerpoint/2010/main" val="2636760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C761-413F-71C2-E5BB-C2D655247924}"/>
              </a:ext>
            </a:extLst>
          </p:cNvPr>
          <p:cNvSpPr>
            <a:spLocks noGrp="1"/>
          </p:cNvSpPr>
          <p:nvPr>
            <p:ph type="title"/>
          </p:nvPr>
        </p:nvSpPr>
        <p:spPr>
          <a:xfrm>
            <a:off x="838200" y="2289720"/>
            <a:ext cx="10515600" cy="1325563"/>
          </a:xfrm>
        </p:spPr>
        <p:txBody>
          <a:bodyPr/>
          <a:lstStyle/>
          <a:p>
            <a:pPr algn="ctr"/>
            <a:r>
              <a:rPr lang="en-US" dirty="0"/>
              <a:t>Patient Navigation</a:t>
            </a:r>
          </a:p>
        </p:txBody>
      </p:sp>
    </p:spTree>
    <p:extLst>
      <p:ext uri="{BB962C8B-B14F-4D97-AF65-F5344CB8AC3E}">
        <p14:creationId xmlns:p14="http://schemas.microsoft.com/office/powerpoint/2010/main" val="107968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a:extLst>
              <a:ext uri="{FF2B5EF4-FFF2-40B4-BE49-F238E27FC236}">
                <a16:creationId xmlns:a16="http://schemas.microsoft.com/office/drawing/2014/main" id="{53F8E639-2A89-4B66-8DB2-0D0F9AA43247}"/>
              </a:ext>
            </a:extLst>
          </p:cNvPr>
          <p:cNvSpPr>
            <a:spLocks noGrp="1"/>
          </p:cNvSpPr>
          <p:nvPr>
            <p:ph type="title"/>
          </p:nvPr>
        </p:nvSpPr>
        <p:spPr>
          <a:xfrm>
            <a:off x="194733" y="62252"/>
            <a:ext cx="11582400" cy="723899"/>
          </a:xfrm>
        </p:spPr>
        <p:txBody>
          <a:bodyPr/>
          <a:lstStyle/>
          <a:p>
            <a:r>
              <a:rPr lang="en-US" dirty="0"/>
              <a:t>Wickr Telemedicine Features – Patient Navigation</a:t>
            </a:r>
          </a:p>
        </p:txBody>
      </p:sp>
      <p:sp>
        <p:nvSpPr>
          <p:cNvPr id="59" name="Text Placeholder 2">
            <a:extLst>
              <a:ext uri="{FF2B5EF4-FFF2-40B4-BE49-F238E27FC236}">
                <a16:creationId xmlns:a16="http://schemas.microsoft.com/office/drawing/2014/main" id="{052D45CF-9DD1-46D3-96C0-413AE1C5D130}"/>
              </a:ext>
            </a:extLst>
          </p:cNvPr>
          <p:cNvSpPr txBox="1">
            <a:spLocks/>
          </p:cNvSpPr>
          <p:nvPr/>
        </p:nvSpPr>
        <p:spPr>
          <a:xfrm>
            <a:off x="194733" y="808566"/>
            <a:ext cx="11582400" cy="2743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Wicker provides an encrypted secure platform for managing patients across multiple sites, conducting consults, and transferring patients between sites</a:t>
            </a:r>
          </a:p>
        </p:txBody>
      </p:sp>
      <p:sp>
        <p:nvSpPr>
          <p:cNvPr id="60" name="Rectangle 59">
            <a:extLst>
              <a:ext uri="{FF2B5EF4-FFF2-40B4-BE49-F238E27FC236}">
                <a16:creationId xmlns:a16="http://schemas.microsoft.com/office/drawing/2014/main" id="{59A43B9D-C11E-4F85-A8E0-5DD759B6E8A3}"/>
              </a:ext>
            </a:extLst>
          </p:cNvPr>
          <p:cNvSpPr/>
          <p:nvPr/>
        </p:nvSpPr>
        <p:spPr>
          <a:xfrm>
            <a:off x="4402379" y="1928160"/>
            <a:ext cx="3868072"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kumimoji="0" lang="en-US" sz="1100" b="1" i="1" u="none" strike="noStrike" kern="1200" cap="none" spc="0" normalizeH="0" baseline="0" noProof="0" dirty="0">
                <a:ln>
                  <a:noFill/>
                </a:ln>
                <a:solidFill>
                  <a:schemeClr val="tx1"/>
                </a:solidFill>
                <a:effectLst/>
                <a:uLnTx/>
                <a:uFillTx/>
              </a:rPr>
              <a:t>Add, Edit, and Search Patients</a:t>
            </a:r>
          </a:p>
          <a:p>
            <a:pPr>
              <a:defRPr/>
            </a:pPr>
            <a:r>
              <a:rPr lang="en-US" sz="1050" dirty="0">
                <a:solidFill>
                  <a:schemeClr val="tx1"/>
                </a:solidFill>
              </a:rPr>
              <a:t>Add, update, search, transfer, and manage patient records</a:t>
            </a:r>
            <a:endParaRPr lang="en-US" sz="11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endParaRPr>
          </a:p>
        </p:txBody>
      </p:sp>
      <p:sp>
        <p:nvSpPr>
          <p:cNvPr id="61" name="Rectangle 60">
            <a:extLst>
              <a:ext uri="{FF2B5EF4-FFF2-40B4-BE49-F238E27FC236}">
                <a16:creationId xmlns:a16="http://schemas.microsoft.com/office/drawing/2014/main" id="{21F488D5-4548-4E3E-8730-F98E25E309DD}"/>
              </a:ext>
            </a:extLst>
          </p:cNvPr>
          <p:cNvSpPr/>
          <p:nvPr/>
        </p:nvSpPr>
        <p:spPr>
          <a:xfrm>
            <a:off x="4402379" y="3627644"/>
            <a:ext cx="3949483"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dirty="0">
                <a:solidFill>
                  <a:schemeClr val="tx1"/>
                </a:solidFill>
              </a:rPr>
              <a:t>General Consults </a:t>
            </a:r>
            <a:endParaRPr kumimoji="0" lang="en-US" sz="1100" b="0" i="0" u="none" strike="noStrike" kern="1200" cap="none" spc="0" normalizeH="0" baseline="0" noProof="0" dirty="0">
              <a:ln>
                <a:noFill/>
              </a:ln>
              <a:solidFill>
                <a:schemeClr val="tx1"/>
              </a:solidFill>
              <a:effectLst/>
              <a:uLnTx/>
              <a:uFillTx/>
            </a:endParaRPr>
          </a:p>
          <a:p>
            <a:pPr>
              <a:defRPr/>
            </a:pPr>
            <a:r>
              <a:rPr lang="en-US" sz="1050" dirty="0">
                <a:solidFill>
                  <a:schemeClr val="tx1"/>
                </a:solidFill>
              </a:rPr>
              <a:t>View providers by specialty and duty status. Conduct a consultation with an on duty provider</a:t>
            </a:r>
            <a:endParaRPr lang="en-US" sz="1100" dirty="0">
              <a:solidFill>
                <a:schemeClr val="tx1"/>
              </a:solidFill>
            </a:endParaRPr>
          </a:p>
        </p:txBody>
      </p:sp>
      <p:sp>
        <p:nvSpPr>
          <p:cNvPr id="62" name="Rectangle 61">
            <a:extLst>
              <a:ext uri="{FF2B5EF4-FFF2-40B4-BE49-F238E27FC236}">
                <a16:creationId xmlns:a16="http://schemas.microsoft.com/office/drawing/2014/main" id="{0FBAA860-04BF-4743-9225-591362F66754}"/>
              </a:ext>
            </a:extLst>
          </p:cNvPr>
          <p:cNvSpPr/>
          <p:nvPr/>
        </p:nvSpPr>
        <p:spPr>
          <a:xfrm>
            <a:off x="4402081" y="4285329"/>
            <a:ext cx="3651606"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lang="en-US" sz="1100" b="1" i="1" dirty="0">
                <a:solidFill>
                  <a:schemeClr val="tx1"/>
                </a:solidFill>
              </a:rPr>
              <a:t>Patient Consults</a:t>
            </a:r>
          </a:p>
          <a:p>
            <a:pPr>
              <a:defRPr/>
            </a:pPr>
            <a:r>
              <a:rPr lang="en-US" sz="1050" dirty="0">
                <a:solidFill>
                  <a:schemeClr val="tx1"/>
                </a:solidFill>
              </a:rPr>
              <a:t>Start a consult with a provider of a specific specialty from a patient encounter.  Share patient details with on duty providers sorted by specialty. </a:t>
            </a:r>
          </a:p>
        </p:txBody>
      </p:sp>
      <p:cxnSp>
        <p:nvCxnSpPr>
          <p:cNvPr id="63" name="Straight Connector 62">
            <a:extLst>
              <a:ext uri="{FF2B5EF4-FFF2-40B4-BE49-F238E27FC236}">
                <a16:creationId xmlns:a16="http://schemas.microsoft.com/office/drawing/2014/main" id="{980DEE53-29F7-42D8-A2A2-B4EA4DAFB64B}"/>
              </a:ext>
            </a:extLst>
          </p:cNvPr>
          <p:cNvCxnSpPr>
            <a:cxnSpLocks/>
          </p:cNvCxnSpPr>
          <p:nvPr/>
        </p:nvCxnSpPr>
        <p:spPr>
          <a:xfrm>
            <a:off x="4395502" y="2475340"/>
            <a:ext cx="370923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0E34A4F-788C-4510-9ECA-A5885E33A324}"/>
              </a:ext>
            </a:extLst>
          </p:cNvPr>
          <p:cNvCxnSpPr>
            <a:cxnSpLocks/>
          </p:cNvCxnSpPr>
          <p:nvPr/>
        </p:nvCxnSpPr>
        <p:spPr>
          <a:xfrm>
            <a:off x="4395502" y="4192039"/>
            <a:ext cx="365160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5" name="object 12">
            <a:extLst>
              <a:ext uri="{FF2B5EF4-FFF2-40B4-BE49-F238E27FC236}">
                <a16:creationId xmlns:a16="http://schemas.microsoft.com/office/drawing/2014/main" id="{FD836681-FC90-4D95-930A-28512F15A9BB}"/>
              </a:ext>
            </a:extLst>
          </p:cNvPr>
          <p:cNvSpPr/>
          <p:nvPr/>
        </p:nvSpPr>
        <p:spPr>
          <a:xfrm flipH="1">
            <a:off x="2987807" y="1651081"/>
            <a:ext cx="600329" cy="4184537"/>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1">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ea typeface="+mn-ea"/>
              <a:cs typeface="+mn-cs"/>
            </a:endParaRPr>
          </a:p>
        </p:txBody>
      </p:sp>
      <p:sp>
        <p:nvSpPr>
          <p:cNvPr id="66" name="TextBox 65">
            <a:extLst>
              <a:ext uri="{FF2B5EF4-FFF2-40B4-BE49-F238E27FC236}">
                <a16:creationId xmlns:a16="http://schemas.microsoft.com/office/drawing/2014/main" id="{61D98D80-2EC6-43BB-988E-1ED0E7E6354F}"/>
              </a:ext>
            </a:extLst>
          </p:cNvPr>
          <p:cNvSpPr txBox="1"/>
          <p:nvPr/>
        </p:nvSpPr>
        <p:spPr>
          <a:xfrm>
            <a:off x="369405" y="1307753"/>
            <a:ext cx="2244307" cy="523220"/>
          </a:xfrm>
          <a:prstGeom prst="rect">
            <a:avLst/>
          </a:prstGeom>
          <a:noFill/>
        </p:spPr>
        <p:txBody>
          <a:bodyPr wrap="square" rtlCol="0">
            <a:spAutoFit/>
          </a:bodyPr>
          <a:lstStyle/>
          <a:p>
            <a:pPr algn="ctr"/>
            <a:r>
              <a:rPr lang="en-US" sz="1400" b="1" dirty="0"/>
              <a:t>My Digital Scribe </a:t>
            </a:r>
          </a:p>
          <a:p>
            <a:pPr algn="ctr"/>
            <a:r>
              <a:rPr lang="en-US" sz="1400" dirty="0"/>
              <a:t>Home Menu</a:t>
            </a:r>
          </a:p>
        </p:txBody>
      </p:sp>
      <p:sp>
        <p:nvSpPr>
          <p:cNvPr id="67" name="Rectangle 66">
            <a:extLst>
              <a:ext uri="{FF2B5EF4-FFF2-40B4-BE49-F238E27FC236}">
                <a16:creationId xmlns:a16="http://schemas.microsoft.com/office/drawing/2014/main" id="{F2BDC00D-D41C-49A8-AA76-C1C8D594B4B3}"/>
              </a:ext>
            </a:extLst>
          </p:cNvPr>
          <p:cNvSpPr/>
          <p:nvPr/>
        </p:nvSpPr>
        <p:spPr>
          <a:xfrm>
            <a:off x="4402379" y="2638836"/>
            <a:ext cx="4193542"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lang="en-US" sz="1100" b="1" i="1" dirty="0">
                <a:solidFill>
                  <a:schemeClr val="tx1"/>
                </a:solidFill>
              </a:rPr>
              <a:t>Document Patient Encounters</a:t>
            </a:r>
            <a:endParaRPr kumimoji="0" lang="en-US" sz="1100" b="1" i="1" u="none" strike="noStrike" kern="1200" cap="none" spc="0" normalizeH="0" baseline="0" noProof="0" dirty="0">
              <a:ln>
                <a:noFill/>
              </a:ln>
              <a:solidFill>
                <a:schemeClr val="tx1"/>
              </a:solidFill>
              <a:effectLst/>
              <a:uLnTx/>
              <a:uFillTx/>
            </a:endParaRPr>
          </a:p>
          <a:p>
            <a:r>
              <a:rPr lang="en-US" sz="1050" dirty="0">
                <a:solidFill>
                  <a:schemeClr val="tx1"/>
                </a:solidFill>
              </a:rPr>
              <a:t>Update patient info, demographics, vitals, condition, diagnosis, treatments, medications, allergies, immunizations, and add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endParaRPr>
          </a:p>
        </p:txBody>
      </p:sp>
      <p:sp>
        <p:nvSpPr>
          <p:cNvPr id="68" name="Rectangle 67">
            <a:extLst>
              <a:ext uri="{FF2B5EF4-FFF2-40B4-BE49-F238E27FC236}">
                <a16:creationId xmlns:a16="http://schemas.microsoft.com/office/drawing/2014/main" id="{7D6BE99A-96D0-4105-AA10-1D0EC26D049E}"/>
              </a:ext>
            </a:extLst>
          </p:cNvPr>
          <p:cNvSpPr/>
          <p:nvPr/>
        </p:nvSpPr>
        <p:spPr>
          <a:xfrm>
            <a:off x="8975413" y="1711731"/>
            <a:ext cx="2944714"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kumimoji="0" lang="en-US" sz="1200" b="1" i="1" u="none" strike="noStrike" kern="1200" cap="none" spc="0" normalizeH="0" baseline="0" noProof="0" dirty="0">
                <a:ln>
                  <a:noFill/>
                </a:ln>
                <a:solidFill>
                  <a:schemeClr val="tx1"/>
                </a:solidFill>
                <a:effectLst/>
                <a:uLnTx/>
                <a:uFillTx/>
                <a:ea typeface="+mn-ea"/>
                <a:cs typeface="+mn-cs"/>
              </a:rPr>
              <a:t>Review Patient Records</a:t>
            </a:r>
          </a:p>
          <a:p>
            <a:pPr>
              <a:defRPr/>
            </a:pPr>
            <a:r>
              <a:rPr kumimoji="0" lang="en-US" sz="1100" b="0" i="0" u="none" strike="noStrike" kern="1200" cap="none" spc="0" normalizeH="0" baseline="0" noProof="0" dirty="0">
                <a:ln>
                  <a:noFill/>
                </a:ln>
                <a:solidFill>
                  <a:schemeClr val="tx1"/>
                </a:solidFill>
                <a:effectLst/>
                <a:uLnTx/>
                <a:uFillTx/>
                <a:ea typeface="+mn-ea"/>
                <a:cs typeface="+mn-cs"/>
              </a:rPr>
              <a:t>From the census, drill down to view patient details, including demographics, medical history, and recent documentation</a:t>
            </a:r>
          </a:p>
          <a:p>
            <a:pPr>
              <a:defRPr/>
            </a:pPr>
            <a:endParaRPr kumimoji="0" lang="en-US" sz="1100" b="0" i="0" u="none" strike="noStrike" kern="1200" cap="none" spc="0" normalizeH="0" baseline="0" noProof="0" dirty="0">
              <a:ln>
                <a:noFill/>
              </a:ln>
              <a:solidFill>
                <a:srgbClr val="000000"/>
              </a:solidFill>
              <a:effectLst/>
              <a:uLnTx/>
              <a:uFillTx/>
              <a:ea typeface="+mn-ea"/>
              <a:cs typeface="+mn-cs"/>
            </a:endParaRPr>
          </a:p>
        </p:txBody>
      </p:sp>
      <p:sp>
        <p:nvSpPr>
          <p:cNvPr id="69" name="Rectangle 68">
            <a:extLst>
              <a:ext uri="{FF2B5EF4-FFF2-40B4-BE49-F238E27FC236}">
                <a16:creationId xmlns:a16="http://schemas.microsoft.com/office/drawing/2014/main" id="{8CAD8E51-98F0-4C6F-9BCA-6F16F5A424DC}"/>
              </a:ext>
            </a:extLst>
          </p:cNvPr>
          <p:cNvSpPr/>
          <p:nvPr/>
        </p:nvSpPr>
        <p:spPr>
          <a:xfrm>
            <a:off x="8961782" y="3944096"/>
            <a:ext cx="2816467"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lang="en-US" sz="1200" b="1" i="1" dirty="0">
                <a:solidFill>
                  <a:schemeClr val="tx1"/>
                </a:solidFill>
              </a:rPr>
              <a:t>Share Files</a:t>
            </a:r>
            <a:endParaRPr kumimoji="0" lang="en-US" sz="1200" b="1" i="1" u="none" strike="noStrike" kern="1200" cap="none" spc="0" normalizeH="0" baseline="0" noProof="0" dirty="0">
              <a:ln>
                <a:noFill/>
              </a:ln>
              <a:solidFill>
                <a:schemeClr val="tx1"/>
              </a:solidFill>
              <a:effectLst/>
              <a:uLnTx/>
              <a:uFillTx/>
            </a:endParaRPr>
          </a:p>
          <a:p>
            <a:pPr>
              <a:defRPr/>
            </a:pPr>
            <a:r>
              <a:rPr kumimoji="0" lang="en-US" sz="1100" b="0" i="0" u="none" strike="noStrike" kern="1200" cap="none" spc="0" normalizeH="0" baseline="0" noProof="0" dirty="0">
                <a:ln>
                  <a:noFill/>
                </a:ln>
                <a:solidFill>
                  <a:schemeClr val="tx1"/>
                </a:solidFill>
                <a:effectLst/>
                <a:uLnTx/>
                <a:uFillTx/>
              </a:rPr>
              <a:t>From Provider List, select a provider to automatically start a consultation where users can share patient records, voice memos, photos, videos and geolocation. </a:t>
            </a:r>
            <a:endParaRPr kumimoji="0" lang="en-US" sz="1200" b="0" i="0" u="none" strike="noStrike" kern="1200" cap="none" spc="0" normalizeH="0" baseline="0" noProof="0" dirty="0">
              <a:ln>
                <a:noFill/>
              </a:ln>
              <a:solidFill>
                <a:schemeClr val="tx1"/>
              </a:solidFill>
              <a:effectLst/>
              <a:uLnTx/>
              <a:uFillTx/>
            </a:endParaRPr>
          </a:p>
        </p:txBody>
      </p:sp>
      <p:sp>
        <p:nvSpPr>
          <p:cNvPr id="70" name="Rectangle 69">
            <a:extLst>
              <a:ext uri="{FF2B5EF4-FFF2-40B4-BE49-F238E27FC236}">
                <a16:creationId xmlns:a16="http://schemas.microsoft.com/office/drawing/2014/main" id="{A6E7DDA0-F606-47E7-81F8-377D80A6BECD}"/>
              </a:ext>
            </a:extLst>
          </p:cNvPr>
          <p:cNvSpPr/>
          <p:nvPr/>
        </p:nvSpPr>
        <p:spPr>
          <a:xfrm>
            <a:off x="3874876" y="1447796"/>
            <a:ext cx="1964726" cy="23180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kumimoji="0" lang="en-US" sz="1400" b="1" strike="noStrike" kern="1200" cap="none" spc="0" normalizeH="0" baseline="0" noProof="0" dirty="0">
                <a:ln>
                  <a:noFill/>
                </a:ln>
                <a:solidFill>
                  <a:srgbClr val="002060"/>
                </a:solidFill>
                <a:effectLst/>
                <a:uLnTx/>
                <a:uFillTx/>
                <a:ea typeface="+mn-ea"/>
                <a:cs typeface="+mn-cs"/>
              </a:rPr>
              <a:t>Patient Navigation</a:t>
            </a:r>
          </a:p>
        </p:txBody>
      </p:sp>
      <p:sp>
        <p:nvSpPr>
          <p:cNvPr id="71" name="Rectangle 70">
            <a:extLst>
              <a:ext uri="{FF2B5EF4-FFF2-40B4-BE49-F238E27FC236}">
                <a16:creationId xmlns:a16="http://schemas.microsoft.com/office/drawing/2014/main" id="{45707A8F-6C96-4715-8EF5-49DDE3A53BB3}"/>
              </a:ext>
            </a:extLst>
          </p:cNvPr>
          <p:cNvSpPr/>
          <p:nvPr/>
        </p:nvSpPr>
        <p:spPr>
          <a:xfrm>
            <a:off x="3874876" y="3226841"/>
            <a:ext cx="1907374" cy="24464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kumimoji="0" lang="en-US" sz="1400" b="1" u="none" strike="noStrike" kern="1200" cap="none" spc="0" normalizeH="0" baseline="0" noProof="0" dirty="0">
                <a:ln>
                  <a:noFill/>
                </a:ln>
                <a:solidFill>
                  <a:srgbClr val="002060"/>
                </a:solidFill>
                <a:effectLst/>
                <a:uLnTx/>
                <a:uFillTx/>
                <a:ea typeface="+mn-ea"/>
                <a:cs typeface="+mn-cs"/>
              </a:rPr>
              <a:t>Telehealth Consultations </a:t>
            </a:r>
          </a:p>
        </p:txBody>
      </p:sp>
      <p:sp>
        <p:nvSpPr>
          <p:cNvPr id="72" name="Rectangle 71">
            <a:extLst>
              <a:ext uri="{FF2B5EF4-FFF2-40B4-BE49-F238E27FC236}">
                <a16:creationId xmlns:a16="http://schemas.microsoft.com/office/drawing/2014/main" id="{D9EC039E-21C4-40C4-AA02-94A9579CDC3F}"/>
              </a:ext>
            </a:extLst>
          </p:cNvPr>
          <p:cNvSpPr/>
          <p:nvPr/>
        </p:nvSpPr>
        <p:spPr>
          <a:xfrm>
            <a:off x="4402080" y="4967950"/>
            <a:ext cx="4193541"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lang="en-US" sz="1100" b="1" i="1" dirty="0">
                <a:solidFill>
                  <a:schemeClr val="tx1"/>
                </a:solidFill>
              </a:rPr>
              <a:t>Conduct Consult</a:t>
            </a:r>
          </a:p>
          <a:p>
            <a:pPr>
              <a:defRPr/>
            </a:pPr>
            <a:r>
              <a:rPr lang="en-US" sz="1050" dirty="0">
                <a:solidFill>
                  <a:schemeClr val="tx1"/>
                </a:solidFill>
              </a:rPr>
              <a:t>Conduct general or patient consults and share patient details, upload attachments, take pictures, record audio, hold audio and video calls, and share location data</a:t>
            </a:r>
          </a:p>
        </p:txBody>
      </p:sp>
      <p:cxnSp>
        <p:nvCxnSpPr>
          <p:cNvPr id="73" name="Straight Connector 72">
            <a:extLst>
              <a:ext uri="{FF2B5EF4-FFF2-40B4-BE49-F238E27FC236}">
                <a16:creationId xmlns:a16="http://schemas.microsoft.com/office/drawing/2014/main" id="{00457528-0E34-4440-B6E1-321D45FCE0AE}"/>
              </a:ext>
            </a:extLst>
          </p:cNvPr>
          <p:cNvCxnSpPr>
            <a:cxnSpLocks/>
          </p:cNvCxnSpPr>
          <p:nvPr/>
        </p:nvCxnSpPr>
        <p:spPr>
          <a:xfrm>
            <a:off x="4395502" y="4886979"/>
            <a:ext cx="365160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6" name="Freeform 33">
            <a:extLst>
              <a:ext uri="{FF2B5EF4-FFF2-40B4-BE49-F238E27FC236}">
                <a16:creationId xmlns:a16="http://schemas.microsoft.com/office/drawing/2014/main" id="{8C8ACFB5-13C7-4EA7-991D-28C6FA27C634}"/>
              </a:ext>
            </a:extLst>
          </p:cNvPr>
          <p:cNvSpPr>
            <a:spLocks noEditPoints="1"/>
          </p:cNvSpPr>
          <p:nvPr/>
        </p:nvSpPr>
        <p:spPr bwMode="auto">
          <a:xfrm>
            <a:off x="3868058" y="3651795"/>
            <a:ext cx="295297" cy="383929"/>
          </a:xfrm>
          <a:custGeom>
            <a:avLst/>
            <a:gdLst>
              <a:gd name="T0" fmla="*/ 255 w 348"/>
              <a:gd name="T1" fmla="*/ 269 h 494"/>
              <a:gd name="T2" fmla="*/ 263 w 348"/>
              <a:gd name="T3" fmla="*/ 372 h 494"/>
              <a:gd name="T4" fmla="*/ 235 w 348"/>
              <a:gd name="T5" fmla="*/ 381 h 494"/>
              <a:gd name="T6" fmla="*/ 235 w 348"/>
              <a:gd name="T7" fmla="*/ 381 h 494"/>
              <a:gd name="T8" fmla="*/ 235 w 348"/>
              <a:gd name="T9" fmla="*/ 427 h 494"/>
              <a:gd name="T10" fmla="*/ 258 w 348"/>
              <a:gd name="T11" fmla="*/ 436 h 494"/>
              <a:gd name="T12" fmla="*/ 291 w 348"/>
              <a:gd name="T13" fmla="*/ 404 h 494"/>
              <a:gd name="T14" fmla="*/ 281 w 348"/>
              <a:gd name="T15" fmla="*/ 381 h 494"/>
              <a:gd name="T16" fmla="*/ 287 w 348"/>
              <a:gd name="T17" fmla="*/ 339 h 494"/>
              <a:gd name="T18" fmla="*/ 315 w 348"/>
              <a:gd name="T19" fmla="*/ 281 h 494"/>
              <a:gd name="T20" fmla="*/ 0 w 348"/>
              <a:gd name="T21" fmla="*/ 444 h 494"/>
              <a:gd name="T22" fmla="*/ 70 w 348"/>
              <a:gd name="T23" fmla="*/ 273 h 494"/>
              <a:gd name="T24" fmla="*/ 25 w 348"/>
              <a:gd name="T25" fmla="*/ 376 h 494"/>
              <a:gd name="T26" fmla="*/ 25 w 348"/>
              <a:gd name="T27" fmla="*/ 417 h 494"/>
              <a:gd name="T28" fmla="*/ 42 w 348"/>
              <a:gd name="T29" fmla="*/ 437 h 494"/>
              <a:gd name="T30" fmla="*/ 80 w 348"/>
              <a:gd name="T31" fmla="*/ 424 h 494"/>
              <a:gd name="T32" fmla="*/ 49 w 348"/>
              <a:gd name="T33" fmla="*/ 421 h 494"/>
              <a:gd name="T34" fmla="*/ 34 w 348"/>
              <a:gd name="T35" fmla="*/ 397 h 494"/>
              <a:gd name="T36" fmla="*/ 79 w 348"/>
              <a:gd name="T37" fmla="*/ 331 h 494"/>
              <a:gd name="T38" fmla="*/ 131 w 348"/>
              <a:gd name="T39" fmla="*/ 369 h 494"/>
              <a:gd name="T40" fmla="*/ 138 w 348"/>
              <a:gd name="T41" fmla="*/ 398 h 494"/>
              <a:gd name="T42" fmla="*/ 127 w 348"/>
              <a:gd name="T43" fmla="*/ 408 h 494"/>
              <a:gd name="T44" fmla="*/ 114 w 348"/>
              <a:gd name="T45" fmla="*/ 444 h 494"/>
              <a:gd name="T46" fmla="*/ 136 w 348"/>
              <a:gd name="T47" fmla="*/ 421 h 494"/>
              <a:gd name="T48" fmla="*/ 151 w 348"/>
              <a:gd name="T49" fmla="*/ 381 h 494"/>
              <a:gd name="T50" fmla="*/ 87 w 348"/>
              <a:gd name="T51" fmla="*/ 319 h 494"/>
              <a:gd name="T52" fmla="*/ 114 w 348"/>
              <a:gd name="T53" fmla="*/ 267 h 494"/>
              <a:gd name="T54" fmla="*/ 234 w 348"/>
              <a:gd name="T55" fmla="*/ 267 h 494"/>
              <a:gd name="T56" fmla="*/ 278 w 348"/>
              <a:gd name="T57" fmla="*/ 122 h 494"/>
              <a:gd name="T58" fmla="*/ 263 w 348"/>
              <a:gd name="T59" fmla="*/ 176 h 494"/>
              <a:gd name="T60" fmla="*/ 177 w 348"/>
              <a:gd name="T61" fmla="*/ 254 h 494"/>
              <a:gd name="T62" fmla="*/ 89 w 348"/>
              <a:gd name="T63" fmla="*/ 186 h 494"/>
              <a:gd name="T64" fmla="*/ 72 w 348"/>
              <a:gd name="T65" fmla="*/ 155 h 494"/>
              <a:gd name="T66" fmla="*/ 73 w 348"/>
              <a:gd name="T67" fmla="*/ 121 h 494"/>
              <a:gd name="T68" fmla="*/ 219 w 348"/>
              <a:gd name="T69" fmla="*/ 19 h 494"/>
              <a:gd name="T70" fmla="*/ 99 w 348"/>
              <a:gd name="T71" fmla="*/ 116 h 494"/>
              <a:gd name="T72" fmla="*/ 141 w 348"/>
              <a:gd name="T73" fmla="*/ 222 h 494"/>
              <a:gd name="T74" fmla="*/ 211 w 348"/>
              <a:gd name="T75" fmla="*/ 219 h 494"/>
              <a:gd name="T76" fmla="*/ 250 w 348"/>
              <a:gd name="T77" fmla="*/ 114 h 494"/>
              <a:gd name="T78" fmla="*/ 215 w 348"/>
              <a:gd name="T79" fmla="*/ 122 h 494"/>
              <a:gd name="T80" fmla="*/ 211 w 348"/>
              <a:gd name="T81" fmla="*/ 107 h 494"/>
              <a:gd name="T82" fmla="*/ 179 w 348"/>
              <a:gd name="T83" fmla="*/ 120 h 494"/>
              <a:gd name="T84" fmla="*/ 99 w 348"/>
              <a:gd name="T85" fmla="*/ 116 h 494"/>
              <a:gd name="T86" fmla="*/ 258 w 348"/>
              <a:gd name="T87" fmla="*/ 389 h 494"/>
              <a:gd name="T88" fmla="*/ 248 w 348"/>
              <a:gd name="T89" fmla="*/ 393 h 494"/>
              <a:gd name="T90" fmla="*/ 248 w 348"/>
              <a:gd name="T91" fmla="*/ 414 h 494"/>
              <a:gd name="T92" fmla="*/ 258 w 348"/>
              <a:gd name="T93" fmla="*/ 418 h 494"/>
              <a:gd name="T94" fmla="*/ 273 w 348"/>
              <a:gd name="T95" fmla="*/ 40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8" h="494">
                <a:moveTo>
                  <a:pt x="234" y="267"/>
                </a:moveTo>
                <a:cubicBezTo>
                  <a:pt x="240" y="267"/>
                  <a:pt x="247" y="268"/>
                  <a:pt x="255" y="269"/>
                </a:cubicBezTo>
                <a:cubicBezTo>
                  <a:pt x="261" y="285"/>
                  <a:pt x="271" y="315"/>
                  <a:pt x="269" y="338"/>
                </a:cubicBezTo>
                <a:cubicBezTo>
                  <a:pt x="268" y="354"/>
                  <a:pt x="266" y="365"/>
                  <a:pt x="263" y="372"/>
                </a:cubicBezTo>
                <a:cubicBezTo>
                  <a:pt x="262" y="371"/>
                  <a:pt x="260" y="371"/>
                  <a:pt x="258" y="371"/>
                </a:cubicBezTo>
                <a:cubicBezTo>
                  <a:pt x="249" y="371"/>
                  <a:pt x="241" y="375"/>
                  <a:pt x="235" y="381"/>
                </a:cubicBezTo>
                <a:cubicBezTo>
                  <a:pt x="235" y="381"/>
                  <a:pt x="235" y="381"/>
                  <a:pt x="235" y="381"/>
                </a:cubicBezTo>
                <a:cubicBezTo>
                  <a:pt x="235" y="381"/>
                  <a:pt x="235" y="381"/>
                  <a:pt x="235" y="381"/>
                </a:cubicBezTo>
                <a:cubicBezTo>
                  <a:pt x="230" y="387"/>
                  <a:pt x="226" y="395"/>
                  <a:pt x="226" y="404"/>
                </a:cubicBezTo>
                <a:cubicBezTo>
                  <a:pt x="226" y="413"/>
                  <a:pt x="230" y="421"/>
                  <a:pt x="235" y="427"/>
                </a:cubicBezTo>
                <a:cubicBezTo>
                  <a:pt x="235" y="427"/>
                  <a:pt x="235" y="427"/>
                  <a:pt x="235" y="427"/>
                </a:cubicBezTo>
                <a:cubicBezTo>
                  <a:pt x="241" y="433"/>
                  <a:pt x="249" y="436"/>
                  <a:pt x="258" y="436"/>
                </a:cubicBezTo>
                <a:cubicBezTo>
                  <a:pt x="267" y="436"/>
                  <a:pt x="275" y="433"/>
                  <a:pt x="281" y="427"/>
                </a:cubicBezTo>
                <a:cubicBezTo>
                  <a:pt x="287" y="421"/>
                  <a:pt x="291" y="413"/>
                  <a:pt x="291" y="404"/>
                </a:cubicBezTo>
                <a:cubicBezTo>
                  <a:pt x="291" y="395"/>
                  <a:pt x="287" y="387"/>
                  <a:pt x="281" y="381"/>
                </a:cubicBezTo>
                <a:cubicBezTo>
                  <a:pt x="281" y="381"/>
                  <a:pt x="281" y="381"/>
                  <a:pt x="281" y="381"/>
                </a:cubicBezTo>
                <a:cubicBezTo>
                  <a:pt x="281" y="380"/>
                  <a:pt x="280" y="380"/>
                  <a:pt x="279" y="379"/>
                </a:cubicBezTo>
                <a:cubicBezTo>
                  <a:pt x="282" y="371"/>
                  <a:pt x="286" y="358"/>
                  <a:pt x="287" y="339"/>
                </a:cubicBezTo>
                <a:cubicBezTo>
                  <a:pt x="289" y="318"/>
                  <a:pt x="281" y="290"/>
                  <a:pt x="275" y="272"/>
                </a:cubicBezTo>
                <a:cubicBezTo>
                  <a:pt x="294" y="276"/>
                  <a:pt x="311" y="280"/>
                  <a:pt x="315" y="281"/>
                </a:cubicBezTo>
                <a:cubicBezTo>
                  <a:pt x="336" y="329"/>
                  <a:pt x="347" y="383"/>
                  <a:pt x="348" y="444"/>
                </a:cubicBezTo>
                <a:cubicBezTo>
                  <a:pt x="325" y="491"/>
                  <a:pt x="27" y="494"/>
                  <a:pt x="0" y="444"/>
                </a:cubicBezTo>
                <a:cubicBezTo>
                  <a:pt x="1" y="383"/>
                  <a:pt x="12" y="329"/>
                  <a:pt x="33" y="281"/>
                </a:cubicBezTo>
                <a:cubicBezTo>
                  <a:pt x="39" y="279"/>
                  <a:pt x="55" y="276"/>
                  <a:pt x="70" y="273"/>
                </a:cubicBezTo>
                <a:cubicBezTo>
                  <a:pt x="69" y="289"/>
                  <a:pt x="70" y="305"/>
                  <a:pt x="70" y="321"/>
                </a:cubicBezTo>
                <a:cubicBezTo>
                  <a:pt x="51" y="333"/>
                  <a:pt x="33" y="355"/>
                  <a:pt x="25" y="376"/>
                </a:cubicBezTo>
                <a:cubicBezTo>
                  <a:pt x="22" y="383"/>
                  <a:pt x="20" y="390"/>
                  <a:pt x="20" y="397"/>
                </a:cubicBezTo>
                <a:cubicBezTo>
                  <a:pt x="20" y="404"/>
                  <a:pt x="22" y="411"/>
                  <a:pt x="25" y="417"/>
                </a:cubicBezTo>
                <a:cubicBezTo>
                  <a:pt x="29" y="423"/>
                  <a:pt x="35" y="429"/>
                  <a:pt x="44" y="433"/>
                </a:cubicBezTo>
                <a:cubicBezTo>
                  <a:pt x="42" y="437"/>
                  <a:pt x="42" y="437"/>
                  <a:pt x="42" y="437"/>
                </a:cubicBezTo>
                <a:cubicBezTo>
                  <a:pt x="42" y="437"/>
                  <a:pt x="65" y="452"/>
                  <a:pt x="70" y="450"/>
                </a:cubicBezTo>
                <a:cubicBezTo>
                  <a:pt x="75" y="449"/>
                  <a:pt x="82" y="429"/>
                  <a:pt x="80" y="424"/>
                </a:cubicBezTo>
                <a:cubicBezTo>
                  <a:pt x="77" y="419"/>
                  <a:pt x="49" y="418"/>
                  <a:pt x="49" y="418"/>
                </a:cubicBezTo>
                <a:cubicBezTo>
                  <a:pt x="49" y="421"/>
                  <a:pt x="49" y="421"/>
                  <a:pt x="49" y="421"/>
                </a:cubicBezTo>
                <a:cubicBezTo>
                  <a:pt x="43" y="418"/>
                  <a:pt x="39" y="414"/>
                  <a:pt x="37" y="410"/>
                </a:cubicBezTo>
                <a:cubicBezTo>
                  <a:pt x="34" y="406"/>
                  <a:pt x="33" y="402"/>
                  <a:pt x="34" y="397"/>
                </a:cubicBezTo>
                <a:cubicBezTo>
                  <a:pt x="34" y="392"/>
                  <a:pt x="35" y="387"/>
                  <a:pt x="37" y="381"/>
                </a:cubicBezTo>
                <a:cubicBezTo>
                  <a:pt x="45" y="362"/>
                  <a:pt x="62" y="342"/>
                  <a:pt x="79" y="331"/>
                </a:cubicBezTo>
                <a:cubicBezTo>
                  <a:pt x="81" y="331"/>
                  <a:pt x="81" y="331"/>
                  <a:pt x="81" y="331"/>
                </a:cubicBezTo>
                <a:cubicBezTo>
                  <a:pt x="100" y="338"/>
                  <a:pt x="120" y="353"/>
                  <a:pt x="131" y="369"/>
                </a:cubicBezTo>
                <a:cubicBezTo>
                  <a:pt x="134" y="374"/>
                  <a:pt x="137" y="379"/>
                  <a:pt x="138" y="384"/>
                </a:cubicBezTo>
                <a:cubicBezTo>
                  <a:pt x="139" y="389"/>
                  <a:pt x="139" y="393"/>
                  <a:pt x="138" y="398"/>
                </a:cubicBezTo>
                <a:cubicBezTo>
                  <a:pt x="137" y="402"/>
                  <a:pt x="134" y="406"/>
                  <a:pt x="129" y="410"/>
                </a:cubicBezTo>
                <a:cubicBezTo>
                  <a:pt x="127" y="408"/>
                  <a:pt x="127" y="408"/>
                  <a:pt x="127" y="408"/>
                </a:cubicBezTo>
                <a:cubicBezTo>
                  <a:pt x="127" y="408"/>
                  <a:pt x="101" y="416"/>
                  <a:pt x="99" y="421"/>
                </a:cubicBezTo>
                <a:cubicBezTo>
                  <a:pt x="98" y="426"/>
                  <a:pt x="109" y="444"/>
                  <a:pt x="114" y="444"/>
                </a:cubicBezTo>
                <a:cubicBezTo>
                  <a:pt x="120" y="444"/>
                  <a:pt x="139" y="425"/>
                  <a:pt x="139" y="425"/>
                </a:cubicBezTo>
                <a:cubicBezTo>
                  <a:pt x="136" y="421"/>
                  <a:pt x="136" y="421"/>
                  <a:pt x="136" y="421"/>
                </a:cubicBezTo>
                <a:cubicBezTo>
                  <a:pt x="144" y="416"/>
                  <a:pt x="149" y="409"/>
                  <a:pt x="151" y="401"/>
                </a:cubicBezTo>
                <a:cubicBezTo>
                  <a:pt x="153" y="395"/>
                  <a:pt x="153" y="388"/>
                  <a:pt x="151" y="381"/>
                </a:cubicBezTo>
                <a:cubicBezTo>
                  <a:pt x="149" y="374"/>
                  <a:pt x="146" y="368"/>
                  <a:pt x="142" y="362"/>
                </a:cubicBezTo>
                <a:cubicBezTo>
                  <a:pt x="129" y="343"/>
                  <a:pt x="108" y="327"/>
                  <a:pt x="87" y="319"/>
                </a:cubicBezTo>
                <a:cubicBezTo>
                  <a:pt x="86" y="302"/>
                  <a:pt x="86" y="286"/>
                  <a:pt x="87" y="270"/>
                </a:cubicBezTo>
                <a:cubicBezTo>
                  <a:pt x="99" y="269"/>
                  <a:pt x="109" y="267"/>
                  <a:pt x="114" y="267"/>
                </a:cubicBezTo>
                <a:cubicBezTo>
                  <a:pt x="116" y="308"/>
                  <a:pt x="146" y="356"/>
                  <a:pt x="176" y="385"/>
                </a:cubicBezTo>
                <a:cubicBezTo>
                  <a:pt x="205" y="365"/>
                  <a:pt x="233" y="302"/>
                  <a:pt x="234" y="267"/>
                </a:cubicBezTo>
                <a:close/>
                <a:moveTo>
                  <a:pt x="275" y="121"/>
                </a:moveTo>
                <a:cubicBezTo>
                  <a:pt x="278" y="122"/>
                  <a:pt x="278" y="122"/>
                  <a:pt x="278" y="122"/>
                </a:cubicBezTo>
                <a:cubicBezTo>
                  <a:pt x="280" y="137"/>
                  <a:pt x="280" y="157"/>
                  <a:pt x="266" y="167"/>
                </a:cubicBezTo>
                <a:cubicBezTo>
                  <a:pt x="265" y="170"/>
                  <a:pt x="264" y="173"/>
                  <a:pt x="263" y="176"/>
                </a:cubicBezTo>
                <a:cubicBezTo>
                  <a:pt x="254" y="202"/>
                  <a:pt x="240" y="222"/>
                  <a:pt x="223" y="235"/>
                </a:cubicBezTo>
                <a:cubicBezTo>
                  <a:pt x="209" y="247"/>
                  <a:pt x="193" y="253"/>
                  <a:pt x="177" y="254"/>
                </a:cubicBezTo>
                <a:cubicBezTo>
                  <a:pt x="160" y="255"/>
                  <a:pt x="144" y="250"/>
                  <a:pt x="129" y="239"/>
                </a:cubicBezTo>
                <a:cubicBezTo>
                  <a:pt x="113" y="228"/>
                  <a:pt x="99" y="211"/>
                  <a:pt x="89" y="186"/>
                </a:cubicBezTo>
                <a:cubicBezTo>
                  <a:pt x="86" y="180"/>
                  <a:pt x="84" y="174"/>
                  <a:pt x="82" y="167"/>
                </a:cubicBezTo>
                <a:cubicBezTo>
                  <a:pt x="79" y="165"/>
                  <a:pt x="75" y="161"/>
                  <a:pt x="72" y="155"/>
                </a:cubicBezTo>
                <a:cubicBezTo>
                  <a:pt x="67" y="144"/>
                  <a:pt x="70" y="122"/>
                  <a:pt x="70" y="122"/>
                </a:cubicBezTo>
                <a:cubicBezTo>
                  <a:pt x="73" y="121"/>
                  <a:pt x="73" y="121"/>
                  <a:pt x="73" y="121"/>
                </a:cubicBezTo>
                <a:cubicBezTo>
                  <a:pt x="64" y="59"/>
                  <a:pt x="92" y="7"/>
                  <a:pt x="150" y="4"/>
                </a:cubicBezTo>
                <a:cubicBezTo>
                  <a:pt x="173" y="2"/>
                  <a:pt x="198" y="0"/>
                  <a:pt x="219" y="19"/>
                </a:cubicBezTo>
                <a:cubicBezTo>
                  <a:pt x="266" y="1"/>
                  <a:pt x="287" y="83"/>
                  <a:pt x="275" y="121"/>
                </a:cubicBezTo>
                <a:close/>
                <a:moveTo>
                  <a:pt x="99" y="116"/>
                </a:moveTo>
                <a:cubicBezTo>
                  <a:pt x="97" y="138"/>
                  <a:pt x="100" y="160"/>
                  <a:pt x="108" y="178"/>
                </a:cubicBezTo>
                <a:cubicBezTo>
                  <a:pt x="117" y="199"/>
                  <a:pt x="128" y="213"/>
                  <a:pt x="141" y="222"/>
                </a:cubicBezTo>
                <a:cubicBezTo>
                  <a:pt x="152" y="230"/>
                  <a:pt x="164" y="234"/>
                  <a:pt x="176" y="233"/>
                </a:cubicBezTo>
                <a:cubicBezTo>
                  <a:pt x="188" y="232"/>
                  <a:pt x="200" y="228"/>
                  <a:pt x="211" y="219"/>
                </a:cubicBezTo>
                <a:cubicBezTo>
                  <a:pt x="224" y="208"/>
                  <a:pt x="236" y="191"/>
                  <a:pt x="244" y="169"/>
                </a:cubicBezTo>
                <a:cubicBezTo>
                  <a:pt x="250" y="152"/>
                  <a:pt x="252" y="133"/>
                  <a:pt x="250" y="114"/>
                </a:cubicBezTo>
                <a:cubicBezTo>
                  <a:pt x="239" y="112"/>
                  <a:pt x="229" y="107"/>
                  <a:pt x="222" y="102"/>
                </a:cubicBezTo>
                <a:cubicBezTo>
                  <a:pt x="215" y="122"/>
                  <a:pt x="215" y="122"/>
                  <a:pt x="215" y="122"/>
                </a:cubicBezTo>
                <a:cubicBezTo>
                  <a:pt x="205" y="121"/>
                  <a:pt x="205" y="121"/>
                  <a:pt x="205" y="121"/>
                </a:cubicBezTo>
                <a:cubicBezTo>
                  <a:pt x="211" y="107"/>
                  <a:pt x="211" y="107"/>
                  <a:pt x="211" y="107"/>
                </a:cubicBezTo>
                <a:cubicBezTo>
                  <a:pt x="187" y="125"/>
                  <a:pt x="187" y="125"/>
                  <a:pt x="187" y="125"/>
                </a:cubicBezTo>
                <a:cubicBezTo>
                  <a:pt x="179" y="120"/>
                  <a:pt x="179" y="120"/>
                  <a:pt x="179" y="120"/>
                </a:cubicBezTo>
                <a:cubicBezTo>
                  <a:pt x="191" y="106"/>
                  <a:pt x="191" y="106"/>
                  <a:pt x="191" y="106"/>
                </a:cubicBezTo>
                <a:cubicBezTo>
                  <a:pt x="171" y="114"/>
                  <a:pt x="139" y="121"/>
                  <a:pt x="99" y="116"/>
                </a:cubicBezTo>
                <a:close/>
                <a:moveTo>
                  <a:pt x="269" y="393"/>
                </a:moveTo>
                <a:cubicBezTo>
                  <a:pt x="266" y="391"/>
                  <a:pt x="262" y="389"/>
                  <a:pt x="258" y="389"/>
                </a:cubicBezTo>
                <a:cubicBezTo>
                  <a:pt x="254" y="389"/>
                  <a:pt x="251" y="391"/>
                  <a:pt x="248" y="393"/>
                </a:cubicBezTo>
                <a:cubicBezTo>
                  <a:pt x="248" y="393"/>
                  <a:pt x="248" y="393"/>
                  <a:pt x="248" y="393"/>
                </a:cubicBezTo>
                <a:cubicBezTo>
                  <a:pt x="245" y="396"/>
                  <a:pt x="244" y="400"/>
                  <a:pt x="244" y="404"/>
                </a:cubicBezTo>
                <a:cubicBezTo>
                  <a:pt x="244" y="408"/>
                  <a:pt x="245" y="411"/>
                  <a:pt x="248" y="414"/>
                </a:cubicBezTo>
                <a:cubicBezTo>
                  <a:pt x="248" y="414"/>
                  <a:pt x="248" y="414"/>
                  <a:pt x="248" y="414"/>
                </a:cubicBezTo>
                <a:cubicBezTo>
                  <a:pt x="251" y="417"/>
                  <a:pt x="254" y="418"/>
                  <a:pt x="258" y="418"/>
                </a:cubicBezTo>
                <a:cubicBezTo>
                  <a:pt x="262" y="418"/>
                  <a:pt x="266" y="417"/>
                  <a:pt x="269" y="414"/>
                </a:cubicBezTo>
                <a:cubicBezTo>
                  <a:pt x="271" y="411"/>
                  <a:pt x="273" y="408"/>
                  <a:pt x="273" y="404"/>
                </a:cubicBezTo>
                <a:cubicBezTo>
                  <a:pt x="273" y="400"/>
                  <a:pt x="271" y="396"/>
                  <a:pt x="269" y="393"/>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7" name="Group 76">
            <a:extLst>
              <a:ext uri="{FF2B5EF4-FFF2-40B4-BE49-F238E27FC236}">
                <a16:creationId xmlns:a16="http://schemas.microsoft.com/office/drawing/2014/main" id="{8187C76A-3BD9-443A-A710-80B20093DB06}"/>
              </a:ext>
            </a:extLst>
          </p:cNvPr>
          <p:cNvGrpSpPr/>
          <p:nvPr/>
        </p:nvGrpSpPr>
        <p:grpSpPr>
          <a:xfrm>
            <a:off x="3855392" y="5057869"/>
            <a:ext cx="325728" cy="245778"/>
            <a:chOff x="7686676" y="2170113"/>
            <a:chExt cx="968374" cy="798513"/>
          </a:xfrm>
          <a:solidFill>
            <a:srgbClr val="002060"/>
          </a:solidFill>
        </p:grpSpPr>
        <p:sp>
          <p:nvSpPr>
            <p:cNvPr id="78" name="Freeform 89">
              <a:extLst>
                <a:ext uri="{FF2B5EF4-FFF2-40B4-BE49-F238E27FC236}">
                  <a16:creationId xmlns:a16="http://schemas.microsoft.com/office/drawing/2014/main" id="{831C0202-28E2-413D-9835-511A395D0D45}"/>
                </a:ext>
              </a:extLst>
            </p:cNvPr>
            <p:cNvSpPr>
              <a:spLocks noEditPoints="1"/>
            </p:cNvSpPr>
            <p:nvPr/>
          </p:nvSpPr>
          <p:spPr bwMode="auto">
            <a:xfrm>
              <a:off x="7786688" y="2238375"/>
              <a:ext cx="757237" cy="661988"/>
            </a:xfrm>
            <a:custGeom>
              <a:avLst/>
              <a:gdLst>
                <a:gd name="T0" fmla="*/ 0 w 453"/>
                <a:gd name="T1" fmla="*/ 142 h 396"/>
                <a:gd name="T2" fmla="*/ 0 w 453"/>
                <a:gd name="T3" fmla="*/ 145 h 396"/>
                <a:gd name="T4" fmla="*/ 0 w 453"/>
                <a:gd name="T5" fmla="*/ 251 h 396"/>
                <a:gd name="T6" fmla="*/ 0 w 453"/>
                <a:gd name="T7" fmla="*/ 254 h 396"/>
                <a:gd name="T8" fmla="*/ 453 w 453"/>
                <a:gd name="T9" fmla="*/ 396 h 396"/>
                <a:gd name="T10" fmla="*/ 453 w 453"/>
                <a:gd name="T11" fmla="*/ 0 h 396"/>
                <a:gd name="T12" fmla="*/ 0 w 453"/>
                <a:gd name="T13" fmla="*/ 142 h 396"/>
                <a:gd name="T14" fmla="*/ 378 w 453"/>
                <a:gd name="T15" fmla="*/ 86 h 396"/>
                <a:gd name="T16" fmla="*/ 79 w 453"/>
                <a:gd name="T17" fmla="*/ 183 h 396"/>
                <a:gd name="T18" fmla="*/ 76 w 453"/>
                <a:gd name="T19" fmla="*/ 183 h 396"/>
                <a:gd name="T20" fmla="*/ 64 w 453"/>
                <a:gd name="T21" fmla="*/ 175 h 396"/>
                <a:gd name="T22" fmla="*/ 72 w 453"/>
                <a:gd name="T23" fmla="*/ 160 h 396"/>
                <a:gd name="T24" fmla="*/ 370 w 453"/>
                <a:gd name="T25" fmla="*/ 63 h 396"/>
                <a:gd name="T26" fmla="*/ 385 w 453"/>
                <a:gd name="T27" fmla="*/ 71 h 396"/>
                <a:gd name="T28" fmla="*/ 378 w 453"/>
                <a:gd name="T29" fmla="*/ 8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3" h="396">
                  <a:moveTo>
                    <a:pt x="0" y="142"/>
                  </a:moveTo>
                  <a:cubicBezTo>
                    <a:pt x="0" y="143"/>
                    <a:pt x="0" y="144"/>
                    <a:pt x="0" y="145"/>
                  </a:cubicBezTo>
                  <a:cubicBezTo>
                    <a:pt x="0" y="251"/>
                    <a:pt x="0" y="251"/>
                    <a:pt x="0" y="251"/>
                  </a:cubicBezTo>
                  <a:cubicBezTo>
                    <a:pt x="0" y="252"/>
                    <a:pt x="0" y="253"/>
                    <a:pt x="0" y="254"/>
                  </a:cubicBezTo>
                  <a:cubicBezTo>
                    <a:pt x="453" y="396"/>
                    <a:pt x="453" y="396"/>
                    <a:pt x="453" y="396"/>
                  </a:cubicBezTo>
                  <a:cubicBezTo>
                    <a:pt x="453" y="0"/>
                    <a:pt x="453" y="0"/>
                    <a:pt x="453" y="0"/>
                  </a:cubicBezTo>
                  <a:lnTo>
                    <a:pt x="0" y="142"/>
                  </a:lnTo>
                  <a:close/>
                  <a:moveTo>
                    <a:pt x="378" y="86"/>
                  </a:moveTo>
                  <a:cubicBezTo>
                    <a:pt x="79" y="183"/>
                    <a:pt x="79" y="183"/>
                    <a:pt x="79" y="183"/>
                  </a:cubicBezTo>
                  <a:cubicBezTo>
                    <a:pt x="78" y="183"/>
                    <a:pt x="77" y="183"/>
                    <a:pt x="76" y="183"/>
                  </a:cubicBezTo>
                  <a:cubicBezTo>
                    <a:pt x="71" y="183"/>
                    <a:pt x="66" y="180"/>
                    <a:pt x="64" y="175"/>
                  </a:cubicBezTo>
                  <a:cubicBezTo>
                    <a:pt x="62" y="169"/>
                    <a:pt x="66" y="162"/>
                    <a:pt x="72" y="160"/>
                  </a:cubicBezTo>
                  <a:cubicBezTo>
                    <a:pt x="370" y="63"/>
                    <a:pt x="370" y="63"/>
                    <a:pt x="370" y="63"/>
                  </a:cubicBezTo>
                  <a:cubicBezTo>
                    <a:pt x="377" y="61"/>
                    <a:pt x="383" y="64"/>
                    <a:pt x="385" y="71"/>
                  </a:cubicBezTo>
                  <a:cubicBezTo>
                    <a:pt x="388" y="77"/>
                    <a:pt x="384" y="84"/>
                    <a:pt x="378"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90">
              <a:extLst>
                <a:ext uri="{FF2B5EF4-FFF2-40B4-BE49-F238E27FC236}">
                  <a16:creationId xmlns:a16="http://schemas.microsoft.com/office/drawing/2014/main" id="{C00CBF06-07B4-4125-9A3B-08F9A2328498}"/>
                </a:ext>
              </a:extLst>
            </p:cNvPr>
            <p:cNvSpPr>
              <a:spLocks/>
            </p:cNvSpPr>
            <p:nvPr/>
          </p:nvSpPr>
          <p:spPr bwMode="auto">
            <a:xfrm>
              <a:off x="8578850" y="2170113"/>
              <a:ext cx="76200" cy="798513"/>
            </a:xfrm>
            <a:custGeom>
              <a:avLst/>
              <a:gdLst>
                <a:gd name="T0" fmla="*/ 46 w 46"/>
                <a:gd name="T1" fmla="*/ 455 h 478"/>
                <a:gd name="T2" fmla="*/ 46 w 46"/>
                <a:gd name="T3" fmla="*/ 23 h 478"/>
                <a:gd name="T4" fmla="*/ 46 w 46"/>
                <a:gd name="T5" fmla="*/ 23 h 478"/>
                <a:gd name="T6" fmla="*/ 23 w 46"/>
                <a:gd name="T7" fmla="*/ 0 h 478"/>
                <a:gd name="T8" fmla="*/ 0 w 46"/>
                <a:gd name="T9" fmla="*/ 23 h 478"/>
                <a:gd name="T10" fmla="*/ 0 w 46"/>
                <a:gd name="T11" fmla="*/ 23 h 478"/>
                <a:gd name="T12" fmla="*/ 0 w 46"/>
                <a:gd name="T13" fmla="*/ 455 h 478"/>
                <a:gd name="T14" fmla="*/ 0 w 46"/>
                <a:gd name="T15" fmla="*/ 455 h 478"/>
                <a:gd name="T16" fmla="*/ 23 w 46"/>
                <a:gd name="T17" fmla="*/ 478 h 478"/>
                <a:gd name="T18" fmla="*/ 46 w 46"/>
                <a:gd name="T19" fmla="*/ 455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78">
                  <a:moveTo>
                    <a:pt x="46" y="455"/>
                  </a:moveTo>
                  <a:cubicBezTo>
                    <a:pt x="46" y="23"/>
                    <a:pt x="46" y="23"/>
                    <a:pt x="46" y="23"/>
                  </a:cubicBezTo>
                  <a:cubicBezTo>
                    <a:pt x="46" y="23"/>
                    <a:pt x="46" y="23"/>
                    <a:pt x="46" y="23"/>
                  </a:cubicBezTo>
                  <a:cubicBezTo>
                    <a:pt x="46" y="10"/>
                    <a:pt x="36" y="0"/>
                    <a:pt x="23" y="0"/>
                  </a:cubicBezTo>
                  <a:cubicBezTo>
                    <a:pt x="10" y="0"/>
                    <a:pt x="0" y="10"/>
                    <a:pt x="0" y="23"/>
                  </a:cubicBezTo>
                  <a:cubicBezTo>
                    <a:pt x="0" y="23"/>
                    <a:pt x="0" y="23"/>
                    <a:pt x="0" y="23"/>
                  </a:cubicBezTo>
                  <a:cubicBezTo>
                    <a:pt x="0" y="455"/>
                    <a:pt x="0" y="455"/>
                    <a:pt x="0" y="455"/>
                  </a:cubicBezTo>
                  <a:cubicBezTo>
                    <a:pt x="0" y="455"/>
                    <a:pt x="0" y="455"/>
                    <a:pt x="0" y="455"/>
                  </a:cubicBezTo>
                  <a:cubicBezTo>
                    <a:pt x="0" y="468"/>
                    <a:pt x="10" y="478"/>
                    <a:pt x="23" y="478"/>
                  </a:cubicBezTo>
                  <a:cubicBezTo>
                    <a:pt x="36" y="478"/>
                    <a:pt x="46" y="468"/>
                    <a:pt x="46" y="4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91">
              <a:extLst>
                <a:ext uri="{FF2B5EF4-FFF2-40B4-BE49-F238E27FC236}">
                  <a16:creationId xmlns:a16="http://schemas.microsoft.com/office/drawing/2014/main" id="{F49B99F3-A9F2-44A1-B173-E2967F9FDE59}"/>
                </a:ext>
              </a:extLst>
            </p:cNvPr>
            <p:cNvSpPr>
              <a:spLocks/>
            </p:cNvSpPr>
            <p:nvPr/>
          </p:nvSpPr>
          <p:spPr bwMode="auto">
            <a:xfrm>
              <a:off x="7989888" y="2771775"/>
              <a:ext cx="290512" cy="188913"/>
            </a:xfrm>
            <a:custGeom>
              <a:avLst/>
              <a:gdLst>
                <a:gd name="T0" fmla="*/ 140 w 174"/>
                <a:gd name="T1" fmla="*/ 54 h 113"/>
                <a:gd name="T2" fmla="*/ 140 w 174"/>
                <a:gd name="T3" fmla="*/ 54 h 113"/>
                <a:gd name="T4" fmla="*/ 92 w 174"/>
                <a:gd name="T5" fmla="*/ 80 h 113"/>
                <a:gd name="T6" fmla="*/ 89 w 174"/>
                <a:gd name="T7" fmla="*/ 79 h 113"/>
                <a:gd name="T8" fmla="*/ 34 w 174"/>
                <a:gd name="T9" fmla="*/ 22 h 113"/>
                <a:gd name="T10" fmla="*/ 34 w 174"/>
                <a:gd name="T11" fmla="*/ 19 h 113"/>
                <a:gd name="T12" fmla="*/ 19 w 174"/>
                <a:gd name="T13" fmla="*/ 1 h 113"/>
                <a:gd name="T14" fmla="*/ 0 w 174"/>
                <a:gd name="T15" fmla="*/ 16 h 113"/>
                <a:gd name="T16" fmla="*/ 0 w 174"/>
                <a:gd name="T17" fmla="*/ 22 h 113"/>
                <a:gd name="T18" fmla="*/ 87 w 174"/>
                <a:gd name="T19" fmla="*/ 113 h 113"/>
                <a:gd name="T20" fmla="*/ 92 w 174"/>
                <a:gd name="T21" fmla="*/ 113 h 113"/>
                <a:gd name="T22" fmla="*/ 168 w 174"/>
                <a:gd name="T23" fmla="*/ 73 h 113"/>
                <a:gd name="T24" fmla="*/ 164 w 174"/>
                <a:gd name="T25" fmla="*/ 49 h 113"/>
                <a:gd name="T26" fmla="*/ 140 w 174"/>
                <a:gd name="T27"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13">
                  <a:moveTo>
                    <a:pt x="140" y="54"/>
                  </a:moveTo>
                  <a:cubicBezTo>
                    <a:pt x="140" y="54"/>
                    <a:pt x="140" y="54"/>
                    <a:pt x="140" y="54"/>
                  </a:cubicBezTo>
                  <a:cubicBezTo>
                    <a:pt x="130" y="69"/>
                    <a:pt x="112" y="80"/>
                    <a:pt x="92" y="80"/>
                  </a:cubicBezTo>
                  <a:cubicBezTo>
                    <a:pt x="91" y="80"/>
                    <a:pt x="90" y="80"/>
                    <a:pt x="89" y="79"/>
                  </a:cubicBezTo>
                  <a:cubicBezTo>
                    <a:pt x="58" y="78"/>
                    <a:pt x="34" y="52"/>
                    <a:pt x="34" y="22"/>
                  </a:cubicBezTo>
                  <a:cubicBezTo>
                    <a:pt x="34" y="20"/>
                    <a:pt x="34" y="19"/>
                    <a:pt x="34" y="19"/>
                  </a:cubicBezTo>
                  <a:cubicBezTo>
                    <a:pt x="35" y="10"/>
                    <a:pt x="28" y="1"/>
                    <a:pt x="19" y="1"/>
                  </a:cubicBezTo>
                  <a:cubicBezTo>
                    <a:pt x="9" y="0"/>
                    <a:pt x="1" y="7"/>
                    <a:pt x="0" y="16"/>
                  </a:cubicBezTo>
                  <a:cubicBezTo>
                    <a:pt x="0" y="18"/>
                    <a:pt x="0" y="20"/>
                    <a:pt x="0" y="22"/>
                  </a:cubicBezTo>
                  <a:cubicBezTo>
                    <a:pt x="0" y="70"/>
                    <a:pt x="38" y="111"/>
                    <a:pt x="87" y="113"/>
                  </a:cubicBezTo>
                  <a:cubicBezTo>
                    <a:pt x="89" y="113"/>
                    <a:pt x="91" y="113"/>
                    <a:pt x="92" y="113"/>
                  </a:cubicBezTo>
                  <a:cubicBezTo>
                    <a:pt x="124" y="113"/>
                    <a:pt x="152" y="97"/>
                    <a:pt x="168" y="73"/>
                  </a:cubicBezTo>
                  <a:cubicBezTo>
                    <a:pt x="174" y="65"/>
                    <a:pt x="172" y="55"/>
                    <a:pt x="164" y="49"/>
                  </a:cubicBezTo>
                  <a:cubicBezTo>
                    <a:pt x="156" y="44"/>
                    <a:pt x="146" y="46"/>
                    <a:pt x="14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92">
              <a:extLst>
                <a:ext uri="{FF2B5EF4-FFF2-40B4-BE49-F238E27FC236}">
                  <a16:creationId xmlns:a16="http://schemas.microsoft.com/office/drawing/2014/main" id="{2BDFF892-A14B-4667-B406-F8EDA58D7AD5}"/>
                </a:ext>
              </a:extLst>
            </p:cNvPr>
            <p:cNvSpPr>
              <a:spLocks/>
            </p:cNvSpPr>
            <p:nvPr/>
          </p:nvSpPr>
          <p:spPr bwMode="auto">
            <a:xfrm>
              <a:off x="7686676" y="2447925"/>
              <a:ext cx="68262" cy="242888"/>
            </a:xfrm>
            <a:custGeom>
              <a:avLst/>
              <a:gdLst>
                <a:gd name="T0" fmla="*/ 41 w 41"/>
                <a:gd name="T1" fmla="*/ 126 h 146"/>
                <a:gd name="T2" fmla="*/ 41 w 41"/>
                <a:gd name="T3" fmla="*/ 20 h 146"/>
                <a:gd name="T4" fmla="*/ 41 w 41"/>
                <a:gd name="T5" fmla="*/ 20 h 146"/>
                <a:gd name="T6" fmla="*/ 21 w 41"/>
                <a:gd name="T7" fmla="*/ 0 h 146"/>
                <a:gd name="T8" fmla="*/ 0 w 41"/>
                <a:gd name="T9" fmla="*/ 20 h 146"/>
                <a:gd name="T10" fmla="*/ 0 w 41"/>
                <a:gd name="T11" fmla="*/ 20 h 146"/>
                <a:gd name="T12" fmla="*/ 0 w 41"/>
                <a:gd name="T13" fmla="*/ 126 h 146"/>
                <a:gd name="T14" fmla="*/ 0 w 41"/>
                <a:gd name="T15" fmla="*/ 126 h 146"/>
                <a:gd name="T16" fmla="*/ 21 w 41"/>
                <a:gd name="T17" fmla="*/ 146 h 146"/>
                <a:gd name="T18" fmla="*/ 41 w 41"/>
                <a:gd name="T19"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46">
                  <a:moveTo>
                    <a:pt x="41" y="126"/>
                  </a:moveTo>
                  <a:cubicBezTo>
                    <a:pt x="41" y="20"/>
                    <a:pt x="41" y="20"/>
                    <a:pt x="41" y="20"/>
                  </a:cubicBezTo>
                  <a:cubicBezTo>
                    <a:pt x="41" y="20"/>
                    <a:pt x="41" y="20"/>
                    <a:pt x="41" y="20"/>
                  </a:cubicBezTo>
                  <a:cubicBezTo>
                    <a:pt x="41" y="9"/>
                    <a:pt x="32" y="0"/>
                    <a:pt x="21" y="0"/>
                  </a:cubicBezTo>
                  <a:cubicBezTo>
                    <a:pt x="9" y="0"/>
                    <a:pt x="0" y="9"/>
                    <a:pt x="0" y="20"/>
                  </a:cubicBezTo>
                  <a:cubicBezTo>
                    <a:pt x="0" y="20"/>
                    <a:pt x="0" y="20"/>
                    <a:pt x="0" y="20"/>
                  </a:cubicBezTo>
                  <a:cubicBezTo>
                    <a:pt x="0" y="126"/>
                    <a:pt x="0" y="126"/>
                    <a:pt x="0" y="126"/>
                  </a:cubicBezTo>
                  <a:cubicBezTo>
                    <a:pt x="0" y="126"/>
                    <a:pt x="0" y="126"/>
                    <a:pt x="0" y="126"/>
                  </a:cubicBezTo>
                  <a:cubicBezTo>
                    <a:pt x="0" y="137"/>
                    <a:pt x="9" y="146"/>
                    <a:pt x="21" y="146"/>
                  </a:cubicBezTo>
                  <a:cubicBezTo>
                    <a:pt x="32" y="146"/>
                    <a:pt x="41" y="137"/>
                    <a:pt x="41"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E362EFF7-E0D6-4002-A50B-C5A1C8458B5D}"/>
              </a:ext>
            </a:extLst>
          </p:cNvPr>
          <p:cNvGrpSpPr/>
          <p:nvPr/>
        </p:nvGrpSpPr>
        <p:grpSpPr>
          <a:xfrm>
            <a:off x="3821876" y="4309866"/>
            <a:ext cx="365760" cy="365760"/>
            <a:chOff x="5856287" y="3605212"/>
            <a:chExt cx="1065213" cy="1065213"/>
          </a:xfrm>
          <a:solidFill>
            <a:srgbClr val="002060"/>
          </a:solidFill>
        </p:grpSpPr>
        <p:sp>
          <p:nvSpPr>
            <p:cNvPr id="90" name="Freeform 162">
              <a:extLst>
                <a:ext uri="{FF2B5EF4-FFF2-40B4-BE49-F238E27FC236}">
                  <a16:creationId xmlns:a16="http://schemas.microsoft.com/office/drawing/2014/main" id="{322CEAA2-6DEB-4709-8696-799C5B091EBE}"/>
                </a:ext>
              </a:extLst>
            </p:cNvPr>
            <p:cNvSpPr>
              <a:spLocks noEditPoints="1"/>
            </p:cNvSpPr>
            <p:nvPr/>
          </p:nvSpPr>
          <p:spPr bwMode="auto">
            <a:xfrm>
              <a:off x="5856287" y="3605212"/>
              <a:ext cx="1065213" cy="1065213"/>
            </a:xfrm>
            <a:custGeom>
              <a:avLst/>
              <a:gdLst>
                <a:gd name="T0" fmla="*/ 303 w 369"/>
                <a:gd name="T1" fmla="*/ 66 h 369"/>
                <a:gd name="T2" fmla="*/ 66 w 369"/>
                <a:gd name="T3" fmla="*/ 66 h 369"/>
                <a:gd name="T4" fmla="*/ 66 w 369"/>
                <a:gd name="T5" fmla="*/ 303 h 369"/>
                <a:gd name="T6" fmla="*/ 303 w 369"/>
                <a:gd name="T7" fmla="*/ 303 h 369"/>
                <a:gd name="T8" fmla="*/ 303 w 369"/>
                <a:gd name="T9" fmla="*/ 66 h 369"/>
                <a:gd name="T10" fmla="*/ 283 w 369"/>
                <a:gd name="T11" fmla="*/ 282 h 369"/>
                <a:gd name="T12" fmla="*/ 87 w 369"/>
                <a:gd name="T13" fmla="*/ 282 h 369"/>
                <a:gd name="T14" fmla="*/ 87 w 369"/>
                <a:gd name="T15" fmla="*/ 87 h 369"/>
                <a:gd name="T16" fmla="*/ 283 w 369"/>
                <a:gd name="T17" fmla="*/ 87 h 369"/>
                <a:gd name="T18" fmla="*/ 283 w 369"/>
                <a:gd name="T19" fmla="*/ 28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69">
                  <a:moveTo>
                    <a:pt x="303" y="66"/>
                  </a:moveTo>
                  <a:cubicBezTo>
                    <a:pt x="238" y="0"/>
                    <a:pt x="131" y="0"/>
                    <a:pt x="66" y="66"/>
                  </a:cubicBezTo>
                  <a:cubicBezTo>
                    <a:pt x="0" y="131"/>
                    <a:pt x="0" y="238"/>
                    <a:pt x="66" y="303"/>
                  </a:cubicBezTo>
                  <a:cubicBezTo>
                    <a:pt x="131" y="369"/>
                    <a:pt x="238" y="369"/>
                    <a:pt x="303" y="303"/>
                  </a:cubicBezTo>
                  <a:cubicBezTo>
                    <a:pt x="369" y="238"/>
                    <a:pt x="369" y="131"/>
                    <a:pt x="303" y="66"/>
                  </a:cubicBezTo>
                  <a:close/>
                  <a:moveTo>
                    <a:pt x="283" y="282"/>
                  </a:moveTo>
                  <a:cubicBezTo>
                    <a:pt x="229" y="336"/>
                    <a:pt x="141" y="336"/>
                    <a:pt x="87" y="282"/>
                  </a:cubicBezTo>
                  <a:cubicBezTo>
                    <a:pt x="33" y="228"/>
                    <a:pt x="33" y="141"/>
                    <a:pt x="87" y="87"/>
                  </a:cubicBezTo>
                  <a:cubicBezTo>
                    <a:pt x="141" y="33"/>
                    <a:pt x="229" y="33"/>
                    <a:pt x="283" y="87"/>
                  </a:cubicBezTo>
                  <a:cubicBezTo>
                    <a:pt x="337" y="141"/>
                    <a:pt x="337" y="228"/>
                    <a:pt x="283" y="2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3">
              <a:extLst>
                <a:ext uri="{FF2B5EF4-FFF2-40B4-BE49-F238E27FC236}">
                  <a16:creationId xmlns:a16="http://schemas.microsoft.com/office/drawing/2014/main" id="{0FB572DD-80EA-4243-B659-090A15B88368}"/>
                </a:ext>
              </a:extLst>
            </p:cNvPr>
            <p:cNvSpPr>
              <a:spLocks/>
            </p:cNvSpPr>
            <p:nvPr/>
          </p:nvSpPr>
          <p:spPr bwMode="auto">
            <a:xfrm>
              <a:off x="6188075" y="3873500"/>
              <a:ext cx="465138" cy="303213"/>
            </a:xfrm>
            <a:custGeom>
              <a:avLst/>
              <a:gdLst>
                <a:gd name="T0" fmla="*/ 5 w 161"/>
                <a:gd name="T1" fmla="*/ 46 h 105"/>
                <a:gd name="T2" fmla="*/ 59 w 161"/>
                <a:gd name="T3" fmla="*/ 100 h 105"/>
                <a:gd name="T4" fmla="*/ 78 w 161"/>
                <a:gd name="T5" fmla="*/ 100 h 105"/>
                <a:gd name="T6" fmla="*/ 156 w 161"/>
                <a:gd name="T7" fmla="*/ 23 h 105"/>
                <a:gd name="T8" fmla="*/ 156 w 161"/>
                <a:gd name="T9" fmla="*/ 5 h 105"/>
                <a:gd name="T10" fmla="*/ 138 w 161"/>
                <a:gd name="T11" fmla="*/ 5 h 105"/>
                <a:gd name="T12" fmla="*/ 69 w 161"/>
                <a:gd name="T13" fmla="*/ 75 h 105"/>
                <a:gd name="T14" fmla="*/ 23 w 161"/>
                <a:gd name="T15" fmla="*/ 29 h 105"/>
                <a:gd name="T16" fmla="*/ 5 w 161"/>
                <a:gd name="T17" fmla="*/ 29 h 105"/>
                <a:gd name="T18" fmla="*/ 5 w 161"/>
                <a:gd name="T19"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05">
                  <a:moveTo>
                    <a:pt x="5" y="46"/>
                  </a:moveTo>
                  <a:cubicBezTo>
                    <a:pt x="59" y="100"/>
                    <a:pt x="59" y="100"/>
                    <a:pt x="59" y="100"/>
                  </a:cubicBezTo>
                  <a:cubicBezTo>
                    <a:pt x="64" y="105"/>
                    <a:pt x="73" y="105"/>
                    <a:pt x="78" y="100"/>
                  </a:cubicBezTo>
                  <a:cubicBezTo>
                    <a:pt x="156" y="23"/>
                    <a:pt x="156" y="23"/>
                    <a:pt x="156" y="23"/>
                  </a:cubicBezTo>
                  <a:cubicBezTo>
                    <a:pt x="161" y="18"/>
                    <a:pt x="161" y="10"/>
                    <a:pt x="156" y="5"/>
                  </a:cubicBezTo>
                  <a:cubicBezTo>
                    <a:pt x="151" y="0"/>
                    <a:pt x="143" y="0"/>
                    <a:pt x="138" y="5"/>
                  </a:cubicBezTo>
                  <a:cubicBezTo>
                    <a:pt x="69" y="75"/>
                    <a:pt x="69" y="75"/>
                    <a:pt x="69" y="75"/>
                  </a:cubicBezTo>
                  <a:cubicBezTo>
                    <a:pt x="23" y="29"/>
                    <a:pt x="23" y="29"/>
                    <a:pt x="23" y="29"/>
                  </a:cubicBezTo>
                  <a:cubicBezTo>
                    <a:pt x="18" y="24"/>
                    <a:pt x="10" y="24"/>
                    <a:pt x="5" y="29"/>
                  </a:cubicBezTo>
                  <a:cubicBezTo>
                    <a:pt x="0" y="33"/>
                    <a:pt x="0" y="41"/>
                    <a:pt x="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64">
              <a:extLst>
                <a:ext uri="{FF2B5EF4-FFF2-40B4-BE49-F238E27FC236}">
                  <a16:creationId xmlns:a16="http://schemas.microsoft.com/office/drawing/2014/main" id="{05D6AD29-2155-4389-9939-D6220574ACB5}"/>
                </a:ext>
              </a:extLst>
            </p:cNvPr>
            <p:cNvSpPr>
              <a:spLocks/>
            </p:cNvSpPr>
            <p:nvPr/>
          </p:nvSpPr>
          <p:spPr bwMode="auto">
            <a:xfrm>
              <a:off x="6356350" y="4344988"/>
              <a:ext cx="65088" cy="142875"/>
            </a:xfrm>
            <a:custGeom>
              <a:avLst/>
              <a:gdLst>
                <a:gd name="T0" fmla="*/ 0 w 23"/>
                <a:gd name="T1" fmla="*/ 11 h 50"/>
                <a:gd name="T2" fmla="*/ 0 w 23"/>
                <a:gd name="T3" fmla="*/ 39 h 50"/>
                <a:gd name="T4" fmla="*/ 12 w 23"/>
                <a:gd name="T5" fmla="*/ 50 h 50"/>
                <a:gd name="T6" fmla="*/ 23 w 23"/>
                <a:gd name="T7" fmla="*/ 39 h 50"/>
                <a:gd name="T8" fmla="*/ 23 w 23"/>
                <a:gd name="T9" fmla="*/ 11 h 50"/>
                <a:gd name="T10" fmla="*/ 12 w 23"/>
                <a:gd name="T11" fmla="*/ 0 h 50"/>
                <a:gd name="T12" fmla="*/ 0 w 23"/>
                <a:gd name="T13" fmla="*/ 11 h 50"/>
              </a:gdLst>
              <a:ahLst/>
              <a:cxnLst>
                <a:cxn ang="0">
                  <a:pos x="T0" y="T1"/>
                </a:cxn>
                <a:cxn ang="0">
                  <a:pos x="T2" y="T3"/>
                </a:cxn>
                <a:cxn ang="0">
                  <a:pos x="T4" y="T5"/>
                </a:cxn>
                <a:cxn ang="0">
                  <a:pos x="T6" y="T7"/>
                </a:cxn>
                <a:cxn ang="0">
                  <a:pos x="T8" y="T9"/>
                </a:cxn>
                <a:cxn ang="0">
                  <a:pos x="T10" y="T11"/>
                </a:cxn>
                <a:cxn ang="0">
                  <a:pos x="T12" y="T13"/>
                </a:cxn>
              </a:cxnLst>
              <a:rect l="0" t="0" r="r" b="b"/>
              <a:pathLst>
                <a:path w="23" h="50">
                  <a:moveTo>
                    <a:pt x="0" y="11"/>
                  </a:moveTo>
                  <a:cubicBezTo>
                    <a:pt x="0" y="39"/>
                    <a:pt x="0" y="39"/>
                    <a:pt x="0" y="39"/>
                  </a:cubicBezTo>
                  <a:cubicBezTo>
                    <a:pt x="0" y="45"/>
                    <a:pt x="5" y="50"/>
                    <a:pt x="12" y="50"/>
                  </a:cubicBezTo>
                  <a:cubicBezTo>
                    <a:pt x="18" y="50"/>
                    <a:pt x="23" y="45"/>
                    <a:pt x="23" y="39"/>
                  </a:cubicBezTo>
                  <a:cubicBezTo>
                    <a:pt x="23" y="11"/>
                    <a:pt x="23" y="11"/>
                    <a:pt x="23" y="11"/>
                  </a:cubicBezTo>
                  <a:cubicBezTo>
                    <a:pt x="23" y="5"/>
                    <a:pt x="18" y="0"/>
                    <a:pt x="12" y="0"/>
                  </a:cubicBezTo>
                  <a:cubicBezTo>
                    <a:pt x="5" y="0"/>
                    <a:pt x="0" y="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65">
              <a:extLst>
                <a:ext uri="{FF2B5EF4-FFF2-40B4-BE49-F238E27FC236}">
                  <a16:creationId xmlns:a16="http://schemas.microsoft.com/office/drawing/2014/main" id="{F05FA74A-182B-41D0-A99E-CA51FC8FA1BC}"/>
                </a:ext>
              </a:extLst>
            </p:cNvPr>
            <p:cNvSpPr>
              <a:spLocks/>
            </p:cNvSpPr>
            <p:nvPr/>
          </p:nvSpPr>
          <p:spPr bwMode="auto">
            <a:xfrm>
              <a:off x="6596063" y="4105275"/>
              <a:ext cx="142875" cy="65088"/>
            </a:xfrm>
            <a:custGeom>
              <a:avLst/>
              <a:gdLst>
                <a:gd name="T0" fmla="*/ 11 w 50"/>
                <a:gd name="T1" fmla="*/ 23 h 23"/>
                <a:gd name="T2" fmla="*/ 39 w 50"/>
                <a:gd name="T3" fmla="*/ 23 h 23"/>
                <a:gd name="T4" fmla="*/ 50 w 50"/>
                <a:gd name="T5" fmla="*/ 11 h 23"/>
                <a:gd name="T6" fmla="*/ 39 w 50"/>
                <a:gd name="T7" fmla="*/ 0 h 23"/>
                <a:gd name="T8" fmla="*/ 11 w 50"/>
                <a:gd name="T9" fmla="*/ 0 h 23"/>
                <a:gd name="T10" fmla="*/ 0 w 50"/>
                <a:gd name="T11" fmla="*/ 11 h 23"/>
                <a:gd name="T12" fmla="*/ 11 w 5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50" h="23">
                  <a:moveTo>
                    <a:pt x="11" y="23"/>
                  </a:moveTo>
                  <a:cubicBezTo>
                    <a:pt x="39" y="23"/>
                    <a:pt x="39" y="23"/>
                    <a:pt x="39" y="23"/>
                  </a:cubicBezTo>
                  <a:cubicBezTo>
                    <a:pt x="45" y="23"/>
                    <a:pt x="50" y="18"/>
                    <a:pt x="50" y="11"/>
                  </a:cubicBezTo>
                  <a:cubicBezTo>
                    <a:pt x="50" y="5"/>
                    <a:pt x="45" y="0"/>
                    <a:pt x="39" y="0"/>
                  </a:cubicBezTo>
                  <a:cubicBezTo>
                    <a:pt x="11" y="0"/>
                    <a:pt x="11" y="0"/>
                    <a:pt x="11" y="0"/>
                  </a:cubicBezTo>
                  <a:cubicBezTo>
                    <a:pt x="5" y="0"/>
                    <a:pt x="0" y="5"/>
                    <a:pt x="0" y="11"/>
                  </a:cubicBezTo>
                  <a:cubicBezTo>
                    <a:pt x="0" y="18"/>
                    <a:pt x="5" y="23"/>
                    <a:pt x="1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6">
              <a:extLst>
                <a:ext uri="{FF2B5EF4-FFF2-40B4-BE49-F238E27FC236}">
                  <a16:creationId xmlns:a16="http://schemas.microsoft.com/office/drawing/2014/main" id="{7CFD5090-63BA-4F24-96B4-41CF9546F5BD}"/>
                </a:ext>
              </a:extLst>
            </p:cNvPr>
            <p:cNvSpPr>
              <a:spLocks/>
            </p:cNvSpPr>
            <p:nvPr/>
          </p:nvSpPr>
          <p:spPr bwMode="auto">
            <a:xfrm>
              <a:off x="6356350" y="3787775"/>
              <a:ext cx="65088" cy="144463"/>
            </a:xfrm>
            <a:custGeom>
              <a:avLst/>
              <a:gdLst>
                <a:gd name="T0" fmla="*/ 0 w 23"/>
                <a:gd name="T1" fmla="*/ 11 h 50"/>
                <a:gd name="T2" fmla="*/ 0 w 23"/>
                <a:gd name="T3" fmla="*/ 39 h 50"/>
                <a:gd name="T4" fmla="*/ 12 w 23"/>
                <a:gd name="T5" fmla="*/ 50 h 50"/>
                <a:gd name="T6" fmla="*/ 23 w 23"/>
                <a:gd name="T7" fmla="*/ 39 h 50"/>
                <a:gd name="T8" fmla="*/ 23 w 23"/>
                <a:gd name="T9" fmla="*/ 11 h 50"/>
                <a:gd name="T10" fmla="*/ 12 w 23"/>
                <a:gd name="T11" fmla="*/ 0 h 50"/>
                <a:gd name="T12" fmla="*/ 0 w 23"/>
                <a:gd name="T13" fmla="*/ 11 h 50"/>
              </a:gdLst>
              <a:ahLst/>
              <a:cxnLst>
                <a:cxn ang="0">
                  <a:pos x="T0" y="T1"/>
                </a:cxn>
                <a:cxn ang="0">
                  <a:pos x="T2" y="T3"/>
                </a:cxn>
                <a:cxn ang="0">
                  <a:pos x="T4" y="T5"/>
                </a:cxn>
                <a:cxn ang="0">
                  <a:pos x="T6" y="T7"/>
                </a:cxn>
                <a:cxn ang="0">
                  <a:pos x="T8" y="T9"/>
                </a:cxn>
                <a:cxn ang="0">
                  <a:pos x="T10" y="T11"/>
                </a:cxn>
                <a:cxn ang="0">
                  <a:pos x="T12" y="T13"/>
                </a:cxn>
              </a:cxnLst>
              <a:rect l="0" t="0" r="r" b="b"/>
              <a:pathLst>
                <a:path w="23" h="50">
                  <a:moveTo>
                    <a:pt x="0" y="11"/>
                  </a:moveTo>
                  <a:cubicBezTo>
                    <a:pt x="0" y="39"/>
                    <a:pt x="0" y="39"/>
                    <a:pt x="0" y="39"/>
                  </a:cubicBezTo>
                  <a:cubicBezTo>
                    <a:pt x="0" y="45"/>
                    <a:pt x="5" y="50"/>
                    <a:pt x="12" y="50"/>
                  </a:cubicBezTo>
                  <a:cubicBezTo>
                    <a:pt x="18" y="50"/>
                    <a:pt x="23" y="45"/>
                    <a:pt x="23" y="39"/>
                  </a:cubicBezTo>
                  <a:cubicBezTo>
                    <a:pt x="23" y="11"/>
                    <a:pt x="23" y="11"/>
                    <a:pt x="23" y="11"/>
                  </a:cubicBezTo>
                  <a:cubicBezTo>
                    <a:pt x="23" y="5"/>
                    <a:pt x="18" y="0"/>
                    <a:pt x="12" y="0"/>
                  </a:cubicBezTo>
                  <a:cubicBezTo>
                    <a:pt x="5" y="0"/>
                    <a:pt x="0" y="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7">
              <a:extLst>
                <a:ext uri="{FF2B5EF4-FFF2-40B4-BE49-F238E27FC236}">
                  <a16:creationId xmlns:a16="http://schemas.microsoft.com/office/drawing/2014/main" id="{BE1924C8-4899-4CB3-B91F-7B6F8659EE39}"/>
                </a:ext>
              </a:extLst>
            </p:cNvPr>
            <p:cNvSpPr>
              <a:spLocks/>
            </p:cNvSpPr>
            <p:nvPr/>
          </p:nvSpPr>
          <p:spPr bwMode="auto">
            <a:xfrm>
              <a:off x="6038850" y="4105275"/>
              <a:ext cx="144463" cy="65088"/>
            </a:xfrm>
            <a:custGeom>
              <a:avLst/>
              <a:gdLst>
                <a:gd name="T0" fmla="*/ 0 w 50"/>
                <a:gd name="T1" fmla="*/ 11 h 23"/>
                <a:gd name="T2" fmla="*/ 12 w 50"/>
                <a:gd name="T3" fmla="*/ 23 h 23"/>
                <a:gd name="T4" fmla="*/ 39 w 50"/>
                <a:gd name="T5" fmla="*/ 23 h 23"/>
                <a:gd name="T6" fmla="*/ 50 w 50"/>
                <a:gd name="T7" fmla="*/ 11 h 23"/>
                <a:gd name="T8" fmla="*/ 39 w 50"/>
                <a:gd name="T9" fmla="*/ 0 h 23"/>
                <a:gd name="T10" fmla="*/ 12 w 50"/>
                <a:gd name="T11" fmla="*/ 0 h 23"/>
                <a:gd name="T12" fmla="*/ 0 w 50"/>
                <a:gd name="T13" fmla="*/ 11 h 23"/>
              </a:gdLst>
              <a:ahLst/>
              <a:cxnLst>
                <a:cxn ang="0">
                  <a:pos x="T0" y="T1"/>
                </a:cxn>
                <a:cxn ang="0">
                  <a:pos x="T2" y="T3"/>
                </a:cxn>
                <a:cxn ang="0">
                  <a:pos x="T4" y="T5"/>
                </a:cxn>
                <a:cxn ang="0">
                  <a:pos x="T6" y="T7"/>
                </a:cxn>
                <a:cxn ang="0">
                  <a:pos x="T8" y="T9"/>
                </a:cxn>
                <a:cxn ang="0">
                  <a:pos x="T10" y="T11"/>
                </a:cxn>
                <a:cxn ang="0">
                  <a:pos x="T12" y="T13"/>
                </a:cxn>
              </a:cxnLst>
              <a:rect l="0" t="0" r="r" b="b"/>
              <a:pathLst>
                <a:path w="50" h="23">
                  <a:moveTo>
                    <a:pt x="0" y="11"/>
                  </a:moveTo>
                  <a:cubicBezTo>
                    <a:pt x="0" y="18"/>
                    <a:pt x="5" y="23"/>
                    <a:pt x="12" y="23"/>
                  </a:cubicBezTo>
                  <a:cubicBezTo>
                    <a:pt x="39" y="23"/>
                    <a:pt x="39" y="23"/>
                    <a:pt x="39" y="23"/>
                  </a:cubicBezTo>
                  <a:cubicBezTo>
                    <a:pt x="45" y="23"/>
                    <a:pt x="50" y="18"/>
                    <a:pt x="50" y="11"/>
                  </a:cubicBezTo>
                  <a:cubicBezTo>
                    <a:pt x="50" y="5"/>
                    <a:pt x="45" y="0"/>
                    <a:pt x="39" y="0"/>
                  </a:cubicBezTo>
                  <a:cubicBezTo>
                    <a:pt x="12" y="0"/>
                    <a:pt x="12" y="0"/>
                    <a:pt x="12" y="0"/>
                  </a:cubicBezTo>
                  <a:cubicBezTo>
                    <a:pt x="5" y="0"/>
                    <a:pt x="0" y="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95">
            <a:extLst>
              <a:ext uri="{FF2B5EF4-FFF2-40B4-BE49-F238E27FC236}">
                <a16:creationId xmlns:a16="http://schemas.microsoft.com/office/drawing/2014/main" id="{40F702C7-1E87-4937-A75A-25AD6F47D348}"/>
              </a:ext>
            </a:extLst>
          </p:cNvPr>
          <p:cNvGrpSpPr/>
          <p:nvPr/>
        </p:nvGrpSpPr>
        <p:grpSpPr>
          <a:xfrm>
            <a:off x="3906800" y="1862371"/>
            <a:ext cx="274311" cy="293198"/>
            <a:chOff x="4270375" y="754063"/>
            <a:chExt cx="755651" cy="882651"/>
          </a:xfrm>
          <a:solidFill>
            <a:srgbClr val="002060"/>
          </a:solidFill>
        </p:grpSpPr>
        <p:sp>
          <p:nvSpPr>
            <p:cNvPr id="97" name="Freeform 19">
              <a:extLst>
                <a:ext uri="{FF2B5EF4-FFF2-40B4-BE49-F238E27FC236}">
                  <a16:creationId xmlns:a16="http://schemas.microsoft.com/office/drawing/2014/main" id="{4516B0B5-ABCA-4C53-9A18-AE0EF97E36D0}"/>
                </a:ext>
              </a:extLst>
            </p:cNvPr>
            <p:cNvSpPr>
              <a:spLocks noEditPoints="1"/>
            </p:cNvSpPr>
            <p:nvPr/>
          </p:nvSpPr>
          <p:spPr bwMode="auto">
            <a:xfrm>
              <a:off x="4270375" y="857251"/>
              <a:ext cx="644525" cy="779463"/>
            </a:xfrm>
            <a:custGeom>
              <a:avLst/>
              <a:gdLst>
                <a:gd name="T0" fmla="*/ 232 w 232"/>
                <a:gd name="T1" fmla="*/ 69 h 281"/>
                <a:gd name="T2" fmla="*/ 232 w 232"/>
                <a:gd name="T3" fmla="*/ 260 h 281"/>
                <a:gd name="T4" fmla="*/ 211 w 232"/>
                <a:gd name="T5" fmla="*/ 281 h 281"/>
                <a:gd name="T6" fmla="*/ 21 w 232"/>
                <a:gd name="T7" fmla="*/ 281 h 281"/>
                <a:gd name="T8" fmla="*/ 0 w 232"/>
                <a:gd name="T9" fmla="*/ 260 h 281"/>
                <a:gd name="T10" fmla="*/ 0 w 232"/>
                <a:gd name="T11" fmla="*/ 21 h 281"/>
                <a:gd name="T12" fmla="*/ 21 w 232"/>
                <a:gd name="T13" fmla="*/ 0 h 281"/>
                <a:gd name="T14" fmla="*/ 164 w 232"/>
                <a:gd name="T15" fmla="*/ 0 h 281"/>
                <a:gd name="T16" fmla="*/ 176 w 232"/>
                <a:gd name="T17" fmla="*/ 5 h 281"/>
                <a:gd name="T18" fmla="*/ 228 w 232"/>
                <a:gd name="T19" fmla="*/ 60 h 281"/>
                <a:gd name="T20" fmla="*/ 232 w 232"/>
                <a:gd name="T21" fmla="*/ 69 h 281"/>
                <a:gd name="T22" fmla="*/ 16 w 232"/>
                <a:gd name="T23" fmla="*/ 260 h 281"/>
                <a:gd name="T24" fmla="*/ 21 w 232"/>
                <a:gd name="T25" fmla="*/ 265 h 281"/>
                <a:gd name="T26" fmla="*/ 211 w 232"/>
                <a:gd name="T27" fmla="*/ 265 h 281"/>
                <a:gd name="T28" fmla="*/ 216 w 232"/>
                <a:gd name="T29" fmla="*/ 260 h 281"/>
                <a:gd name="T30" fmla="*/ 216 w 232"/>
                <a:gd name="T31" fmla="*/ 76 h 281"/>
                <a:gd name="T32" fmla="*/ 208 w 232"/>
                <a:gd name="T33" fmla="*/ 68 h 281"/>
                <a:gd name="T34" fmla="*/ 179 w 232"/>
                <a:gd name="T35" fmla="*/ 68 h 281"/>
                <a:gd name="T36" fmla="*/ 166 w 232"/>
                <a:gd name="T37" fmla="*/ 55 h 281"/>
                <a:gd name="T38" fmla="*/ 166 w 232"/>
                <a:gd name="T39" fmla="*/ 23 h 281"/>
                <a:gd name="T40" fmla="*/ 158 w 232"/>
                <a:gd name="T41" fmla="*/ 15 h 281"/>
                <a:gd name="T42" fmla="*/ 21 w 232"/>
                <a:gd name="T43" fmla="*/ 15 h 281"/>
                <a:gd name="T44" fmla="*/ 16 w 232"/>
                <a:gd name="T45" fmla="*/ 21 h 281"/>
                <a:gd name="T46" fmla="*/ 16 w 232"/>
                <a:gd name="T47" fmla="*/ 26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2" h="281">
                  <a:moveTo>
                    <a:pt x="232" y="69"/>
                  </a:moveTo>
                  <a:cubicBezTo>
                    <a:pt x="232" y="260"/>
                    <a:pt x="232" y="260"/>
                    <a:pt x="232" y="260"/>
                  </a:cubicBezTo>
                  <a:cubicBezTo>
                    <a:pt x="232" y="271"/>
                    <a:pt x="222" y="281"/>
                    <a:pt x="211" y="281"/>
                  </a:cubicBezTo>
                  <a:cubicBezTo>
                    <a:pt x="21" y="281"/>
                    <a:pt x="21" y="281"/>
                    <a:pt x="21" y="281"/>
                  </a:cubicBezTo>
                  <a:cubicBezTo>
                    <a:pt x="10" y="281"/>
                    <a:pt x="0" y="271"/>
                    <a:pt x="0" y="260"/>
                  </a:cubicBezTo>
                  <a:cubicBezTo>
                    <a:pt x="0" y="180"/>
                    <a:pt x="0" y="101"/>
                    <a:pt x="0" y="21"/>
                  </a:cubicBezTo>
                  <a:cubicBezTo>
                    <a:pt x="0" y="9"/>
                    <a:pt x="10" y="0"/>
                    <a:pt x="21" y="0"/>
                  </a:cubicBezTo>
                  <a:cubicBezTo>
                    <a:pt x="164" y="0"/>
                    <a:pt x="164" y="0"/>
                    <a:pt x="164" y="0"/>
                  </a:cubicBezTo>
                  <a:cubicBezTo>
                    <a:pt x="169" y="0"/>
                    <a:pt x="173" y="2"/>
                    <a:pt x="176" y="5"/>
                  </a:cubicBezTo>
                  <a:cubicBezTo>
                    <a:pt x="228" y="60"/>
                    <a:pt x="228" y="60"/>
                    <a:pt x="228" y="60"/>
                  </a:cubicBezTo>
                  <a:cubicBezTo>
                    <a:pt x="230" y="62"/>
                    <a:pt x="232" y="65"/>
                    <a:pt x="232" y="69"/>
                  </a:cubicBezTo>
                  <a:close/>
                  <a:moveTo>
                    <a:pt x="16" y="260"/>
                  </a:moveTo>
                  <a:cubicBezTo>
                    <a:pt x="16" y="263"/>
                    <a:pt x="18" y="265"/>
                    <a:pt x="21" y="265"/>
                  </a:cubicBezTo>
                  <a:cubicBezTo>
                    <a:pt x="211" y="265"/>
                    <a:pt x="211" y="265"/>
                    <a:pt x="211" y="265"/>
                  </a:cubicBezTo>
                  <a:cubicBezTo>
                    <a:pt x="214" y="265"/>
                    <a:pt x="216" y="263"/>
                    <a:pt x="216" y="260"/>
                  </a:cubicBezTo>
                  <a:cubicBezTo>
                    <a:pt x="216" y="76"/>
                    <a:pt x="216" y="76"/>
                    <a:pt x="216" y="76"/>
                  </a:cubicBezTo>
                  <a:cubicBezTo>
                    <a:pt x="216" y="72"/>
                    <a:pt x="214" y="68"/>
                    <a:pt x="208" y="68"/>
                  </a:cubicBezTo>
                  <a:cubicBezTo>
                    <a:pt x="179" y="68"/>
                    <a:pt x="179" y="68"/>
                    <a:pt x="179" y="68"/>
                  </a:cubicBezTo>
                  <a:cubicBezTo>
                    <a:pt x="171" y="68"/>
                    <a:pt x="166" y="64"/>
                    <a:pt x="166" y="55"/>
                  </a:cubicBezTo>
                  <a:cubicBezTo>
                    <a:pt x="166" y="23"/>
                    <a:pt x="166" y="23"/>
                    <a:pt x="166" y="23"/>
                  </a:cubicBezTo>
                  <a:cubicBezTo>
                    <a:pt x="166" y="18"/>
                    <a:pt x="163" y="15"/>
                    <a:pt x="158" y="15"/>
                  </a:cubicBezTo>
                  <a:cubicBezTo>
                    <a:pt x="21" y="15"/>
                    <a:pt x="21" y="15"/>
                    <a:pt x="21" y="15"/>
                  </a:cubicBezTo>
                  <a:cubicBezTo>
                    <a:pt x="18" y="15"/>
                    <a:pt x="16" y="18"/>
                    <a:pt x="16" y="21"/>
                  </a:cubicBezTo>
                  <a:cubicBezTo>
                    <a:pt x="16" y="101"/>
                    <a:pt x="16" y="180"/>
                    <a:pt x="16" y="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0">
              <a:extLst>
                <a:ext uri="{FF2B5EF4-FFF2-40B4-BE49-F238E27FC236}">
                  <a16:creationId xmlns:a16="http://schemas.microsoft.com/office/drawing/2014/main" id="{8B8A587F-E760-4396-9DD7-3FA6956F99E0}"/>
                </a:ext>
              </a:extLst>
            </p:cNvPr>
            <p:cNvSpPr>
              <a:spLocks noEditPoints="1"/>
            </p:cNvSpPr>
            <p:nvPr/>
          </p:nvSpPr>
          <p:spPr bwMode="auto">
            <a:xfrm>
              <a:off x="4418013" y="1046163"/>
              <a:ext cx="349250" cy="415925"/>
            </a:xfrm>
            <a:custGeom>
              <a:avLst/>
              <a:gdLst>
                <a:gd name="T0" fmla="*/ 91 w 126"/>
                <a:gd name="T1" fmla="*/ 28 h 150"/>
                <a:gd name="T2" fmla="*/ 63 w 126"/>
                <a:gd name="T3" fmla="*/ 0 h 150"/>
                <a:gd name="T4" fmla="*/ 35 w 126"/>
                <a:gd name="T5" fmla="*/ 28 h 150"/>
                <a:gd name="T6" fmla="*/ 91 w 126"/>
                <a:gd name="T7" fmla="*/ 28 h 150"/>
                <a:gd name="T8" fmla="*/ 126 w 126"/>
                <a:gd name="T9" fmla="*/ 150 h 150"/>
                <a:gd name="T10" fmla="*/ 0 w 126"/>
                <a:gd name="T11" fmla="*/ 150 h 150"/>
                <a:gd name="T12" fmla="*/ 0 w 126"/>
                <a:gd name="T13" fmla="*/ 136 h 150"/>
                <a:gd name="T14" fmla="*/ 7 w 126"/>
                <a:gd name="T15" fmla="*/ 93 h 150"/>
                <a:gd name="T16" fmla="*/ 37 w 126"/>
                <a:gd name="T17" fmla="*/ 72 h 150"/>
                <a:gd name="T18" fmla="*/ 42 w 126"/>
                <a:gd name="T19" fmla="*/ 72 h 150"/>
                <a:gd name="T20" fmla="*/ 84 w 126"/>
                <a:gd name="T21" fmla="*/ 72 h 150"/>
                <a:gd name="T22" fmla="*/ 89 w 126"/>
                <a:gd name="T23" fmla="*/ 72 h 150"/>
                <a:gd name="T24" fmla="*/ 119 w 126"/>
                <a:gd name="T25" fmla="*/ 93 h 150"/>
                <a:gd name="T26" fmla="*/ 126 w 126"/>
                <a:gd name="T27" fmla="*/ 136 h 150"/>
                <a:gd name="T28" fmla="*/ 126 w 126"/>
                <a:gd name="T2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50">
                  <a:moveTo>
                    <a:pt x="91" y="28"/>
                  </a:moveTo>
                  <a:cubicBezTo>
                    <a:pt x="91" y="13"/>
                    <a:pt x="80" y="0"/>
                    <a:pt x="63" y="0"/>
                  </a:cubicBezTo>
                  <a:cubicBezTo>
                    <a:pt x="45" y="0"/>
                    <a:pt x="35" y="13"/>
                    <a:pt x="35" y="28"/>
                  </a:cubicBezTo>
                  <a:cubicBezTo>
                    <a:pt x="35" y="87"/>
                    <a:pt x="92" y="86"/>
                    <a:pt x="91" y="28"/>
                  </a:cubicBezTo>
                  <a:close/>
                  <a:moveTo>
                    <a:pt x="126" y="150"/>
                  </a:moveTo>
                  <a:cubicBezTo>
                    <a:pt x="0" y="150"/>
                    <a:pt x="0" y="150"/>
                    <a:pt x="0" y="150"/>
                  </a:cubicBezTo>
                  <a:cubicBezTo>
                    <a:pt x="0" y="136"/>
                    <a:pt x="0" y="136"/>
                    <a:pt x="0" y="136"/>
                  </a:cubicBezTo>
                  <a:cubicBezTo>
                    <a:pt x="0" y="122"/>
                    <a:pt x="1" y="105"/>
                    <a:pt x="7" y="93"/>
                  </a:cubicBezTo>
                  <a:cubicBezTo>
                    <a:pt x="13" y="82"/>
                    <a:pt x="24" y="72"/>
                    <a:pt x="37" y="72"/>
                  </a:cubicBezTo>
                  <a:cubicBezTo>
                    <a:pt x="42" y="72"/>
                    <a:pt x="42" y="72"/>
                    <a:pt x="42" y="72"/>
                  </a:cubicBezTo>
                  <a:cubicBezTo>
                    <a:pt x="54" y="83"/>
                    <a:pt x="72" y="83"/>
                    <a:pt x="84" y="72"/>
                  </a:cubicBezTo>
                  <a:cubicBezTo>
                    <a:pt x="89" y="72"/>
                    <a:pt x="89" y="72"/>
                    <a:pt x="89" y="72"/>
                  </a:cubicBezTo>
                  <a:cubicBezTo>
                    <a:pt x="102" y="72"/>
                    <a:pt x="113" y="82"/>
                    <a:pt x="119" y="93"/>
                  </a:cubicBezTo>
                  <a:cubicBezTo>
                    <a:pt x="125" y="105"/>
                    <a:pt x="126" y="121"/>
                    <a:pt x="126" y="136"/>
                  </a:cubicBezTo>
                  <a:cubicBezTo>
                    <a:pt x="126" y="150"/>
                    <a:pt x="126" y="150"/>
                    <a:pt x="126"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1">
              <a:extLst>
                <a:ext uri="{FF2B5EF4-FFF2-40B4-BE49-F238E27FC236}">
                  <a16:creationId xmlns:a16="http://schemas.microsoft.com/office/drawing/2014/main" id="{0E1FDC87-6BB3-4296-A804-B20FC30A9BC2}"/>
                </a:ext>
              </a:extLst>
            </p:cNvPr>
            <p:cNvSpPr>
              <a:spLocks/>
            </p:cNvSpPr>
            <p:nvPr/>
          </p:nvSpPr>
          <p:spPr bwMode="auto">
            <a:xfrm>
              <a:off x="4418013" y="754063"/>
              <a:ext cx="608013" cy="736600"/>
            </a:xfrm>
            <a:custGeom>
              <a:avLst/>
              <a:gdLst>
                <a:gd name="T0" fmla="*/ 219 w 219"/>
                <a:gd name="T1" fmla="*/ 65 h 265"/>
                <a:gd name="T2" fmla="*/ 219 w 219"/>
                <a:gd name="T3" fmla="*/ 246 h 265"/>
                <a:gd name="T4" fmla="*/ 199 w 219"/>
                <a:gd name="T5" fmla="*/ 265 h 265"/>
                <a:gd name="T6" fmla="*/ 186 w 219"/>
                <a:gd name="T7" fmla="*/ 265 h 265"/>
                <a:gd name="T8" fmla="*/ 186 w 219"/>
                <a:gd name="T9" fmla="*/ 251 h 265"/>
                <a:gd name="T10" fmla="*/ 199 w 219"/>
                <a:gd name="T11" fmla="*/ 251 h 265"/>
                <a:gd name="T12" fmla="*/ 204 w 219"/>
                <a:gd name="T13" fmla="*/ 246 h 265"/>
                <a:gd name="T14" fmla="*/ 204 w 219"/>
                <a:gd name="T15" fmla="*/ 72 h 265"/>
                <a:gd name="T16" fmla="*/ 197 w 219"/>
                <a:gd name="T17" fmla="*/ 65 h 265"/>
                <a:gd name="T18" fmla="*/ 169 w 219"/>
                <a:gd name="T19" fmla="*/ 65 h 265"/>
                <a:gd name="T20" fmla="*/ 157 w 219"/>
                <a:gd name="T21" fmla="*/ 52 h 265"/>
                <a:gd name="T22" fmla="*/ 157 w 219"/>
                <a:gd name="T23" fmla="*/ 22 h 265"/>
                <a:gd name="T24" fmla="*/ 149 w 219"/>
                <a:gd name="T25" fmla="*/ 15 h 265"/>
                <a:gd name="T26" fmla="*/ 20 w 219"/>
                <a:gd name="T27" fmla="*/ 15 h 265"/>
                <a:gd name="T28" fmla="*/ 15 w 219"/>
                <a:gd name="T29" fmla="*/ 20 h 265"/>
                <a:gd name="T30" fmla="*/ 15 w 219"/>
                <a:gd name="T31" fmla="*/ 29 h 265"/>
                <a:gd name="T32" fmla="*/ 0 w 219"/>
                <a:gd name="T33" fmla="*/ 29 h 265"/>
                <a:gd name="T34" fmla="*/ 0 w 219"/>
                <a:gd name="T35" fmla="*/ 20 h 265"/>
                <a:gd name="T36" fmla="*/ 20 w 219"/>
                <a:gd name="T37" fmla="*/ 0 h 265"/>
                <a:gd name="T38" fmla="*/ 155 w 219"/>
                <a:gd name="T39" fmla="*/ 0 h 265"/>
                <a:gd name="T40" fmla="*/ 166 w 219"/>
                <a:gd name="T41" fmla="*/ 5 h 265"/>
                <a:gd name="T42" fmla="*/ 216 w 219"/>
                <a:gd name="T43" fmla="*/ 57 h 265"/>
                <a:gd name="T44" fmla="*/ 219 w 219"/>
                <a:gd name="T45" fmla="*/ 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9" h="265">
                  <a:moveTo>
                    <a:pt x="219" y="65"/>
                  </a:moveTo>
                  <a:cubicBezTo>
                    <a:pt x="219" y="246"/>
                    <a:pt x="219" y="246"/>
                    <a:pt x="219" y="246"/>
                  </a:cubicBezTo>
                  <a:cubicBezTo>
                    <a:pt x="219" y="257"/>
                    <a:pt x="210" y="265"/>
                    <a:pt x="199" y="265"/>
                  </a:cubicBezTo>
                  <a:cubicBezTo>
                    <a:pt x="186" y="265"/>
                    <a:pt x="186" y="265"/>
                    <a:pt x="186" y="265"/>
                  </a:cubicBezTo>
                  <a:cubicBezTo>
                    <a:pt x="186" y="251"/>
                    <a:pt x="186" y="251"/>
                    <a:pt x="186" y="251"/>
                  </a:cubicBezTo>
                  <a:cubicBezTo>
                    <a:pt x="199" y="251"/>
                    <a:pt x="199" y="251"/>
                    <a:pt x="199" y="251"/>
                  </a:cubicBezTo>
                  <a:cubicBezTo>
                    <a:pt x="202" y="251"/>
                    <a:pt x="204" y="249"/>
                    <a:pt x="204" y="246"/>
                  </a:cubicBezTo>
                  <a:cubicBezTo>
                    <a:pt x="204" y="72"/>
                    <a:pt x="204" y="72"/>
                    <a:pt x="204" y="72"/>
                  </a:cubicBezTo>
                  <a:cubicBezTo>
                    <a:pt x="204" y="68"/>
                    <a:pt x="202" y="65"/>
                    <a:pt x="197" y="65"/>
                  </a:cubicBezTo>
                  <a:cubicBezTo>
                    <a:pt x="169" y="65"/>
                    <a:pt x="169" y="65"/>
                    <a:pt x="169" y="65"/>
                  </a:cubicBezTo>
                  <a:cubicBezTo>
                    <a:pt x="161" y="65"/>
                    <a:pt x="157" y="61"/>
                    <a:pt x="157" y="52"/>
                  </a:cubicBezTo>
                  <a:cubicBezTo>
                    <a:pt x="157" y="22"/>
                    <a:pt x="157" y="22"/>
                    <a:pt x="157" y="22"/>
                  </a:cubicBezTo>
                  <a:cubicBezTo>
                    <a:pt x="156" y="17"/>
                    <a:pt x="154" y="15"/>
                    <a:pt x="149" y="15"/>
                  </a:cubicBezTo>
                  <a:cubicBezTo>
                    <a:pt x="20" y="15"/>
                    <a:pt x="20" y="15"/>
                    <a:pt x="20" y="15"/>
                  </a:cubicBezTo>
                  <a:cubicBezTo>
                    <a:pt x="17" y="15"/>
                    <a:pt x="15" y="17"/>
                    <a:pt x="15" y="20"/>
                  </a:cubicBezTo>
                  <a:cubicBezTo>
                    <a:pt x="15" y="29"/>
                    <a:pt x="15" y="29"/>
                    <a:pt x="15" y="29"/>
                  </a:cubicBezTo>
                  <a:cubicBezTo>
                    <a:pt x="0" y="29"/>
                    <a:pt x="0" y="29"/>
                    <a:pt x="0" y="29"/>
                  </a:cubicBezTo>
                  <a:cubicBezTo>
                    <a:pt x="0" y="20"/>
                    <a:pt x="0" y="20"/>
                    <a:pt x="0" y="20"/>
                  </a:cubicBezTo>
                  <a:cubicBezTo>
                    <a:pt x="0" y="9"/>
                    <a:pt x="9" y="0"/>
                    <a:pt x="20" y="0"/>
                  </a:cubicBezTo>
                  <a:cubicBezTo>
                    <a:pt x="155" y="0"/>
                    <a:pt x="155" y="0"/>
                    <a:pt x="155" y="0"/>
                  </a:cubicBezTo>
                  <a:cubicBezTo>
                    <a:pt x="159" y="0"/>
                    <a:pt x="163" y="2"/>
                    <a:pt x="166" y="5"/>
                  </a:cubicBezTo>
                  <a:cubicBezTo>
                    <a:pt x="216" y="57"/>
                    <a:pt x="216" y="57"/>
                    <a:pt x="216" y="57"/>
                  </a:cubicBezTo>
                  <a:cubicBezTo>
                    <a:pt x="218" y="59"/>
                    <a:pt x="219" y="61"/>
                    <a:pt x="21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99">
            <a:extLst>
              <a:ext uri="{FF2B5EF4-FFF2-40B4-BE49-F238E27FC236}">
                <a16:creationId xmlns:a16="http://schemas.microsoft.com/office/drawing/2014/main" id="{6FDA8EAF-4B4D-483C-8AF0-E4B0538BA930}"/>
              </a:ext>
            </a:extLst>
          </p:cNvPr>
          <p:cNvGrpSpPr/>
          <p:nvPr/>
        </p:nvGrpSpPr>
        <p:grpSpPr>
          <a:xfrm>
            <a:off x="3855391" y="2676161"/>
            <a:ext cx="325729" cy="244683"/>
            <a:chOff x="4100513" y="804863"/>
            <a:chExt cx="1141413" cy="828674"/>
          </a:xfrm>
          <a:solidFill>
            <a:srgbClr val="002060"/>
          </a:solidFill>
        </p:grpSpPr>
        <p:sp>
          <p:nvSpPr>
            <p:cNvPr id="101" name="Oval 22">
              <a:extLst>
                <a:ext uri="{FF2B5EF4-FFF2-40B4-BE49-F238E27FC236}">
                  <a16:creationId xmlns:a16="http://schemas.microsoft.com/office/drawing/2014/main" id="{EBA682D9-E593-45A8-8CB1-07E1D7970E38}"/>
                </a:ext>
              </a:extLst>
            </p:cNvPr>
            <p:cNvSpPr>
              <a:spLocks noChangeArrowheads="1"/>
            </p:cNvSpPr>
            <p:nvPr/>
          </p:nvSpPr>
          <p:spPr bwMode="auto">
            <a:xfrm>
              <a:off x="4325938" y="804863"/>
              <a:ext cx="431800" cy="4302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3">
              <a:extLst>
                <a:ext uri="{FF2B5EF4-FFF2-40B4-BE49-F238E27FC236}">
                  <a16:creationId xmlns:a16="http://schemas.microsoft.com/office/drawing/2014/main" id="{8B056B17-F960-4E27-98BC-A010961923F2}"/>
                </a:ext>
              </a:extLst>
            </p:cNvPr>
            <p:cNvSpPr>
              <a:spLocks/>
            </p:cNvSpPr>
            <p:nvPr/>
          </p:nvSpPr>
          <p:spPr bwMode="auto">
            <a:xfrm>
              <a:off x="4100513" y="1247775"/>
              <a:ext cx="838200" cy="385762"/>
            </a:xfrm>
            <a:custGeom>
              <a:avLst/>
              <a:gdLst>
                <a:gd name="T0" fmla="*/ 303 w 386"/>
                <a:gd name="T1" fmla="*/ 63 h 178"/>
                <a:gd name="T2" fmla="*/ 310 w 386"/>
                <a:gd name="T3" fmla="*/ 23 h 178"/>
                <a:gd name="T4" fmla="*/ 263 w 386"/>
                <a:gd name="T5" fmla="*/ 0 h 178"/>
                <a:gd name="T6" fmla="*/ 203 w 386"/>
                <a:gd name="T7" fmla="*/ 68 h 178"/>
                <a:gd name="T8" fmla="*/ 144 w 386"/>
                <a:gd name="T9" fmla="*/ 0 h 178"/>
                <a:gd name="T10" fmla="*/ 0 w 386"/>
                <a:gd name="T11" fmla="*/ 178 h 178"/>
                <a:gd name="T12" fmla="*/ 386 w 386"/>
                <a:gd name="T13" fmla="*/ 178 h 178"/>
                <a:gd name="T14" fmla="*/ 303 w 386"/>
                <a:gd name="T15" fmla="*/ 63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178">
                  <a:moveTo>
                    <a:pt x="303" y="63"/>
                  </a:moveTo>
                  <a:cubicBezTo>
                    <a:pt x="303" y="49"/>
                    <a:pt x="306" y="36"/>
                    <a:pt x="310" y="23"/>
                  </a:cubicBezTo>
                  <a:cubicBezTo>
                    <a:pt x="296" y="13"/>
                    <a:pt x="280" y="5"/>
                    <a:pt x="263" y="0"/>
                  </a:cubicBezTo>
                  <a:cubicBezTo>
                    <a:pt x="203" y="68"/>
                    <a:pt x="203" y="68"/>
                    <a:pt x="203" y="68"/>
                  </a:cubicBezTo>
                  <a:cubicBezTo>
                    <a:pt x="144" y="0"/>
                    <a:pt x="144" y="0"/>
                    <a:pt x="144" y="0"/>
                  </a:cubicBezTo>
                  <a:cubicBezTo>
                    <a:pt x="71" y="24"/>
                    <a:pt x="15" y="93"/>
                    <a:pt x="0" y="178"/>
                  </a:cubicBezTo>
                  <a:cubicBezTo>
                    <a:pt x="386" y="178"/>
                    <a:pt x="386" y="178"/>
                    <a:pt x="386" y="178"/>
                  </a:cubicBezTo>
                  <a:cubicBezTo>
                    <a:pt x="338" y="162"/>
                    <a:pt x="303" y="117"/>
                    <a:pt x="303"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4">
              <a:extLst>
                <a:ext uri="{FF2B5EF4-FFF2-40B4-BE49-F238E27FC236}">
                  <a16:creationId xmlns:a16="http://schemas.microsoft.com/office/drawing/2014/main" id="{B9B75B49-E6E9-4527-8186-6CFB638297AB}"/>
                </a:ext>
              </a:extLst>
            </p:cNvPr>
            <p:cNvSpPr>
              <a:spLocks noEditPoints="1"/>
            </p:cNvSpPr>
            <p:nvPr/>
          </p:nvSpPr>
          <p:spPr bwMode="auto">
            <a:xfrm>
              <a:off x="4803776" y="1165225"/>
              <a:ext cx="438150" cy="438150"/>
            </a:xfrm>
            <a:custGeom>
              <a:avLst/>
              <a:gdLst>
                <a:gd name="T0" fmla="*/ 101 w 202"/>
                <a:gd name="T1" fmla="*/ 0 h 202"/>
                <a:gd name="T2" fmla="*/ 0 w 202"/>
                <a:gd name="T3" fmla="*/ 101 h 202"/>
                <a:gd name="T4" fmla="*/ 101 w 202"/>
                <a:gd name="T5" fmla="*/ 202 h 202"/>
                <a:gd name="T6" fmla="*/ 202 w 202"/>
                <a:gd name="T7" fmla="*/ 101 h 202"/>
                <a:gd name="T8" fmla="*/ 101 w 202"/>
                <a:gd name="T9" fmla="*/ 0 h 202"/>
                <a:gd name="T10" fmla="*/ 151 w 202"/>
                <a:gd name="T11" fmla="*/ 115 h 202"/>
                <a:gd name="T12" fmla="*/ 115 w 202"/>
                <a:gd name="T13" fmla="*/ 115 h 202"/>
                <a:gd name="T14" fmla="*/ 115 w 202"/>
                <a:gd name="T15" fmla="*/ 151 h 202"/>
                <a:gd name="T16" fmla="*/ 101 w 202"/>
                <a:gd name="T17" fmla="*/ 166 h 202"/>
                <a:gd name="T18" fmla="*/ 87 w 202"/>
                <a:gd name="T19" fmla="*/ 151 h 202"/>
                <a:gd name="T20" fmla="*/ 87 w 202"/>
                <a:gd name="T21" fmla="*/ 115 h 202"/>
                <a:gd name="T22" fmla="*/ 51 w 202"/>
                <a:gd name="T23" fmla="*/ 115 h 202"/>
                <a:gd name="T24" fmla="*/ 36 w 202"/>
                <a:gd name="T25" fmla="*/ 101 h 202"/>
                <a:gd name="T26" fmla="*/ 51 w 202"/>
                <a:gd name="T27" fmla="*/ 87 h 202"/>
                <a:gd name="T28" fmla="*/ 87 w 202"/>
                <a:gd name="T29" fmla="*/ 87 h 202"/>
                <a:gd name="T30" fmla="*/ 87 w 202"/>
                <a:gd name="T31" fmla="*/ 51 h 202"/>
                <a:gd name="T32" fmla="*/ 101 w 202"/>
                <a:gd name="T33" fmla="*/ 37 h 202"/>
                <a:gd name="T34" fmla="*/ 115 w 202"/>
                <a:gd name="T35" fmla="*/ 51 h 202"/>
                <a:gd name="T36" fmla="*/ 115 w 202"/>
                <a:gd name="T37" fmla="*/ 87 h 202"/>
                <a:gd name="T38" fmla="*/ 151 w 202"/>
                <a:gd name="T39" fmla="*/ 87 h 202"/>
                <a:gd name="T40" fmla="*/ 165 w 202"/>
                <a:gd name="T41" fmla="*/ 101 h 202"/>
                <a:gd name="T42" fmla="*/ 151 w 202"/>
                <a:gd name="T43" fmla="*/ 11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2" h="202">
                  <a:moveTo>
                    <a:pt x="101" y="0"/>
                  </a:moveTo>
                  <a:cubicBezTo>
                    <a:pt x="45" y="0"/>
                    <a:pt x="0" y="45"/>
                    <a:pt x="0" y="101"/>
                  </a:cubicBezTo>
                  <a:cubicBezTo>
                    <a:pt x="0" y="157"/>
                    <a:pt x="45" y="202"/>
                    <a:pt x="101" y="202"/>
                  </a:cubicBezTo>
                  <a:cubicBezTo>
                    <a:pt x="157" y="202"/>
                    <a:pt x="202" y="157"/>
                    <a:pt x="202" y="101"/>
                  </a:cubicBezTo>
                  <a:cubicBezTo>
                    <a:pt x="202" y="45"/>
                    <a:pt x="157" y="0"/>
                    <a:pt x="101" y="0"/>
                  </a:cubicBezTo>
                  <a:close/>
                  <a:moveTo>
                    <a:pt x="151" y="115"/>
                  </a:moveTo>
                  <a:cubicBezTo>
                    <a:pt x="115" y="115"/>
                    <a:pt x="115" y="115"/>
                    <a:pt x="115" y="115"/>
                  </a:cubicBezTo>
                  <a:cubicBezTo>
                    <a:pt x="115" y="151"/>
                    <a:pt x="115" y="151"/>
                    <a:pt x="115" y="151"/>
                  </a:cubicBezTo>
                  <a:cubicBezTo>
                    <a:pt x="115" y="159"/>
                    <a:pt x="109" y="166"/>
                    <a:pt x="101" y="166"/>
                  </a:cubicBezTo>
                  <a:cubicBezTo>
                    <a:pt x="93" y="166"/>
                    <a:pt x="87" y="159"/>
                    <a:pt x="87" y="151"/>
                  </a:cubicBezTo>
                  <a:cubicBezTo>
                    <a:pt x="87" y="115"/>
                    <a:pt x="87" y="115"/>
                    <a:pt x="87" y="115"/>
                  </a:cubicBezTo>
                  <a:cubicBezTo>
                    <a:pt x="51" y="115"/>
                    <a:pt x="51" y="115"/>
                    <a:pt x="51" y="115"/>
                  </a:cubicBezTo>
                  <a:cubicBezTo>
                    <a:pt x="43" y="115"/>
                    <a:pt x="36" y="109"/>
                    <a:pt x="36" y="101"/>
                  </a:cubicBezTo>
                  <a:cubicBezTo>
                    <a:pt x="36" y="93"/>
                    <a:pt x="43" y="87"/>
                    <a:pt x="51" y="87"/>
                  </a:cubicBezTo>
                  <a:cubicBezTo>
                    <a:pt x="87" y="87"/>
                    <a:pt x="87" y="87"/>
                    <a:pt x="87" y="87"/>
                  </a:cubicBezTo>
                  <a:cubicBezTo>
                    <a:pt x="87" y="51"/>
                    <a:pt x="87" y="51"/>
                    <a:pt x="87" y="51"/>
                  </a:cubicBezTo>
                  <a:cubicBezTo>
                    <a:pt x="87" y="43"/>
                    <a:pt x="93" y="37"/>
                    <a:pt x="101" y="37"/>
                  </a:cubicBezTo>
                  <a:cubicBezTo>
                    <a:pt x="109" y="37"/>
                    <a:pt x="115" y="43"/>
                    <a:pt x="115" y="51"/>
                  </a:cubicBezTo>
                  <a:cubicBezTo>
                    <a:pt x="115" y="87"/>
                    <a:pt x="115" y="87"/>
                    <a:pt x="115" y="87"/>
                  </a:cubicBezTo>
                  <a:cubicBezTo>
                    <a:pt x="151" y="87"/>
                    <a:pt x="151" y="87"/>
                    <a:pt x="151" y="87"/>
                  </a:cubicBezTo>
                  <a:cubicBezTo>
                    <a:pt x="159" y="87"/>
                    <a:pt x="165" y="93"/>
                    <a:pt x="165" y="101"/>
                  </a:cubicBezTo>
                  <a:cubicBezTo>
                    <a:pt x="165" y="109"/>
                    <a:pt x="159" y="115"/>
                    <a:pt x="15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4" name="Rectangle 103">
            <a:extLst>
              <a:ext uri="{FF2B5EF4-FFF2-40B4-BE49-F238E27FC236}">
                <a16:creationId xmlns:a16="http://schemas.microsoft.com/office/drawing/2014/main" id="{293D3C60-4E40-4931-A8CD-126CA8E4CFF3}"/>
              </a:ext>
            </a:extLst>
          </p:cNvPr>
          <p:cNvSpPr/>
          <p:nvPr/>
        </p:nvSpPr>
        <p:spPr>
          <a:xfrm>
            <a:off x="8967330" y="2310341"/>
            <a:ext cx="2944714"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lang="en-US" sz="1200" b="1" i="1" dirty="0">
                <a:solidFill>
                  <a:schemeClr val="tx1"/>
                </a:solidFill>
              </a:rPr>
              <a:t>Document Care</a:t>
            </a:r>
            <a:endParaRPr kumimoji="0" lang="en-US" sz="1200" b="1" i="1" u="none" strike="noStrike" kern="1200" cap="none" spc="0" normalizeH="0" baseline="0" noProof="0" dirty="0">
              <a:ln>
                <a:noFill/>
              </a:ln>
              <a:solidFill>
                <a:schemeClr val="tx1"/>
              </a:solidFill>
              <a:effectLst/>
              <a:uLnTx/>
              <a:uFillTx/>
            </a:endParaRPr>
          </a:p>
          <a:p>
            <a:pPr>
              <a:defRPr/>
            </a:pPr>
            <a:r>
              <a:rPr kumimoji="0" lang="en-US" sz="1100" b="0" i="0" u="none" strike="noStrike" kern="1200" cap="none" spc="0" normalizeH="0" baseline="0" noProof="0" dirty="0">
                <a:ln>
                  <a:noFill/>
                </a:ln>
                <a:solidFill>
                  <a:schemeClr val="tx1"/>
                </a:solidFill>
                <a:effectLst/>
                <a:uLnTx/>
                <a:uFillTx/>
              </a:rPr>
              <a:t>Record encounter notes, take vitals, document conditions and medications</a:t>
            </a:r>
          </a:p>
        </p:txBody>
      </p:sp>
      <p:sp>
        <p:nvSpPr>
          <p:cNvPr id="107" name="Rectangle 106">
            <a:extLst>
              <a:ext uri="{FF2B5EF4-FFF2-40B4-BE49-F238E27FC236}">
                <a16:creationId xmlns:a16="http://schemas.microsoft.com/office/drawing/2014/main" id="{19C4B3A7-E176-4189-8A0A-2F88AF0E76C9}"/>
              </a:ext>
            </a:extLst>
          </p:cNvPr>
          <p:cNvSpPr/>
          <p:nvPr/>
        </p:nvSpPr>
        <p:spPr>
          <a:xfrm>
            <a:off x="8961782" y="4847493"/>
            <a:ext cx="2944714"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kumimoji="0" lang="en-US" sz="1200" b="1" i="1" u="none" strike="noStrike" kern="1200" cap="none" spc="0" normalizeH="0" baseline="0" noProof="0" dirty="0">
                <a:ln>
                  <a:noFill/>
                </a:ln>
                <a:solidFill>
                  <a:schemeClr val="tx1"/>
                </a:solidFill>
                <a:effectLst/>
                <a:uLnTx/>
                <a:uFillTx/>
              </a:rPr>
              <a:t>Connect </a:t>
            </a:r>
            <a:r>
              <a:rPr lang="en-US" sz="1200" b="1" i="1" dirty="0">
                <a:solidFill>
                  <a:schemeClr val="tx1"/>
                </a:solidFill>
              </a:rPr>
              <a:t>over </a:t>
            </a:r>
            <a:r>
              <a:rPr kumimoji="0" lang="en-US" sz="1200" b="1" i="1" u="none" strike="noStrike" kern="1200" cap="none" spc="0" normalizeH="0" baseline="0" noProof="0" dirty="0">
                <a:ln>
                  <a:noFill/>
                </a:ln>
                <a:solidFill>
                  <a:schemeClr val="tx1"/>
                </a:solidFill>
                <a:effectLst/>
                <a:uLnTx/>
                <a:uFillTx/>
              </a:rPr>
              <a:t>Audio/Video</a:t>
            </a:r>
          </a:p>
          <a:p>
            <a:pPr>
              <a:defRPr/>
            </a:pPr>
            <a:r>
              <a:rPr lang="en-US" sz="1100" dirty="0">
                <a:solidFill>
                  <a:schemeClr val="tx1"/>
                </a:solidFill>
              </a:rPr>
              <a:t>Initiate calls with optional video to receive real-time guidance around treatment</a:t>
            </a:r>
          </a:p>
          <a:p>
            <a:pPr>
              <a:defRPr/>
            </a:pPr>
            <a:r>
              <a:rPr kumimoji="0" lang="en-US" sz="1200" b="0" i="0" u="none" strike="noStrike" kern="1200" cap="none" spc="0" normalizeH="0" baseline="0" noProof="0" dirty="0">
                <a:ln>
                  <a:noFill/>
                </a:ln>
                <a:solidFill>
                  <a:schemeClr val="tx1"/>
                </a:solidFill>
                <a:effectLst/>
                <a:uLnTx/>
                <a:uFillTx/>
              </a:rPr>
              <a:t> </a:t>
            </a:r>
          </a:p>
        </p:txBody>
      </p:sp>
      <p:grpSp>
        <p:nvGrpSpPr>
          <p:cNvPr id="108" name="Group 107">
            <a:extLst>
              <a:ext uri="{FF2B5EF4-FFF2-40B4-BE49-F238E27FC236}">
                <a16:creationId xmlns:a16="http://schemas.microsoft.com/office/drawing/2014/main" id="{1242D8EB-71F8-46B6-AF57-B1B6CE48445A}"/>
              </a:ext>
            </a:extLst>
          </p:cNvPr>
          <p:cNvGrpSpPr/>
          <p:nvPr/>
        </p:nvGrpSpPr>
        <p:grpSpPr>
          <a:xfrm>
            <a:off x="-390913" y="1735684"/>
            <a:ext cx="3540115" cy="4259408"/>
            <a:chOff x="-429930" y="1973213"/>
            <a:chExt cx="3957434" cy="4585403"/>
          </a:xfrm>
        </p:grpSpPr>
        <p:pic>
          <p:nvPicPr>
            <p:cNvPr id="109" name="Picture 108" descr="A picture containing text, computer, electronics&#10;&#10;Description automatically generated">
              <a:extLst>
                <a:ext uri="{FF2B5EF4-FFF2-40B4-BE49-F238E27FC236}">
                  <a16:creationId xmlns:a16="http://schemas.microsoft.com/office/drawing/2014/main" id="{7C35F22D-7C50-4304-A57A-0A743AA74F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9930" y="1973213"/>
              <a:ext cx="3957434" cy="4585403"/>
            </a:xfrm>
            <a:prstGeom prst="rect">
              <a:avLst/>
            </a:prstGeom>
          </p:spPr>
        </p:pic>
        <p:pic>
          <p:nvPicPr>
            <p:cNvPr id="110" name="Picture 2">
              <a:extLst>
                <a:ext uri="{FF2B5EF4-FFF2-40B4-BE49-F238E27FC236}">
                  <a16:creationId xmlns:a16="http://schemas.microsoft.com/office/drawing/2014/main" id="{F5BAB36D-E41F-4B5F-8441-11F93308F5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956"/>
            <a:stretch/>
          </p:blipFill>
          <p:spPr bwMode="auto">
            <a:xfrm>
              <a:off x="403454" y="2485277"/>
              <a:ext cx="2290476" cy="3546184"/>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Left Brace 1">
            <a:extLst>
              <a:ext uri="{FF2B5EF4-FFF2-40B4-BE49-F238E27FC236}">
                <a16:creationId xmlns:a16="http://schemas.microsoft.com/office/drawing/2014/main" id="{703DD20E-6785-4A79-A4A5-C917E7AA2184}"/>
              </a:ext>
            </a:extLst>
          </p:cNvPr>
          <p:cNvSpPr/>
          <p:nvPr/>
        </p:nvSpPr>
        <p:spPr>
          <a:xfrm>
            <a:off x="8435053" y="3526970"/>
            <a:ext cx="210207" cy="1929871"/>
          </a:xfrm>
          <a:prstGeom prst="leftBrace">
            <a:avLst>
              <a:gd name="adj1" fmla="val 8333"/>
              <a:gd name="adj2" fmla="val 12546"/>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Left Brace 55">
            <a:extLst>
              <a:ext uri="{FF2B5EF4-FFF2-40B4-BE49-F238E27FC236}">
                <a16:creationId xmlns:a16="http://schemas.microsoft.com/office/drawing/2014/main" id="{3ED6AD75-2C0F-4B50-9F8F-E2735749D749}"/>
              </a:ext>
            </a:extLst>
          </p:cNvPr>
          <p:cNvSpPr/>
          <p:nvPr/>
        </p:nvSpPr>
        <p:spPr>
          <a:xfrm>
            <a:off x="8427415" y="1540975"/>
            <a:ext cx="210207" cy="1896731"/>
          </a:xfrm>
          <a:prstGeom prst="leftBrace">
            <a:avLst>
              <a:gd name="adj1" fmla="val 8333"/>
              <a:gd name="adj2" fmla="val 25072"/>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Rectangle 56">
            <a:extLst>
              <a:ext uri="{FF2B5EF4-FFF2-40B4-BE49-F238E27FC236}">
                <a16:creationId xmlns:a16="http://schemas.microsoft.com/office/drawing/2014/main" id="{13F3ADDF-54D9-4FC8-973C-C72221CF921C}"/>
              </a:ext>
            </a:extLst>
          </p:cNvPr>
          <p:cNvSpPr/>
          <p:nvPr/>
        </p:nvSpPr>
        <p:spPr>
          <a:xfrm>
            <a:off x="8955355" y="2906806"/>
            <a:ext cx="2944714" cy="4754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lang="en-US" sz="1200" b="1" i="1" dirty="0">
                <a:solidFill>
                  <a:schemeClr val="tx1"/>
                </a:solidFill>
              </a:rPr>
              <a:t>Create Patient Consult Rooms</a:t>
            </a:r>
            <a:endParaRPr kumimoji="0" lang="en-US" sz="1200" b="1" i="1" u="none" strike="noStrike" kern="1200" cap="none" spc="0" normalizeH="0" baseline="0" noProof="0" dirty="0">
              <a:ln>
                <a:noFill/>
              </a:ln>
              <a:solidFill>
                <a:schemeClr val="tx1"/>
              </a:solidFill>
              <a:effectLst/>
              <a:uLnTx/>
              <a:uFillTx/>
            </a:endParaRPr>
          </a:p>
          <a:p>
            <a:pPr>
              <a:defRPr/>
            </a:pPr>
            <a:r>
              <a:rPr lang="en-US" sz="1100" dirty="0">
                <a:solidFill>
                  <a:schemeClr val="tx1"/>
                </a:solidFill>
              </a:rPr>
              <a:t>From Patient Details, click ‘Create Room’ to start a consult Room with the Care Team to collaborate</a:t>
            </a:r>
            <a:endParaRPr kumimoji="0" lang="en-US" sz="1100" b="0" i="0" u="none" strike="noStrike" kern="120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2042279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Add New Patient</a:t>
            </a:r>
          </a:p>
          <a:p>
            <a:pPr defTabSz="914465"/>
            <a:r>
              <a:rPr lang="en-US" sz="1765" b="0" dirty="0">
                <a:latin typeface="Segoe UI" panose="020B0502040204020203" pitchFamily="34" charset="0"/>
                <a:cs typeface="Segoe UI" panose="020B0502040204020203" pitchFamily="34" charset="0"/>
              </a:rPr>
              <a:t>Key Functionality Overview</a:t>
            </a:r>
            <a:endParaRPr lang="en-US" sz="3265" b="0" dirty="0">
              <a:latin typeface="Segoe UI" panose="020B0502040204020203" pitchFamily="34" charset="0"/>
              <a:cs typeface="Segoe UI" panose="020B0502040204020203" pitchFamily="34" charset="0"/>
            </a:endParaRPr>
          </a:p>
        </p:txBody>
      </p:sp>
      <p:pic>
        <p:nvPicPr>
          <p:cNvPr id="7" name="Picture 6" descr="A screenshot of a computer&#10;&#10;Description automatically generated">
            <a:extLst>
              <a:ext uri="{FF2B5EF4-FFF2-40B4-BE49-F238E27FC236}">
                <a16:creationId xmlns:a16="http://schemas.microsoft.com/office/drawing/2014/main" id="{5C169127-05B4-A591-D837-BB4C27F3A3CC}"/>
              </a:ext>
            </a:extLst>
          </p:cNvPr>
          <p:cNvPicPr>
            <a:picLocks noChangeAspect="1"/>
          </p:cNvPicPr>
          <p:nvPr/>
        </p:nvPicPr>
        <p:blipFill rotWithShape="1">
          <a:blip r:embed="rId2">
            <a:extLst>
              <a:ext uri="{28A0092B-C50C-407E-A947-70E740481C1C}">
                <a14:useLocalDpi xmlns:a14="http://schemas.microsoft.com/office/drawing/2010/main" val="0"/>
              </a:ext>
            </a:extLst>
          </a:blip>
          <a:srcRect t="12113" b="39475"/>
          <a:stretch/>
        </p:blipFill>
        <p:spPr>
          <a:xfrm>
            <a:off x="399482" y="1850822"/>
            <a:ext cx="2814101" cy="2947518"/>
          </a:xfrm>
          <a:prstGeom prst="rect">
            <a:avLst/>
          </a:prstGeom>
          <a:ln w="28575">
            <a:solidFill>
              <a:schemeClr val="tx1"/>
            </a:solidFill>
          </a:ln>
          <a:effectLst>
            <a:outerShdw blurRad="50800" dist="38100" dir="2700000" algn="tl" rotWithShape="0">
              <a:prstClr val="black">
                <a:alpha val="40000"/>
              </a:prstClr>
            </a:outerShdw>
          </a:effectLst>
        </p:spPr>
      </p:pic>
      <p:pic>
        <p:nvPicPr>
          <p:cNvPr id="11" name="Picture 10" descr="A screenshot of a phone&#10;&#10;Description automatically generated">
            <a:extLst>
              <a:ext uri="{FF2B5EF4-FFF2-40B4-BE49-F238E27FC236}">
                <a16:creationId xmlns:a16="http://schemas.microsoft.com/office/drawing/2014/main" id="{885F6FCA-0F7E-8307-8FC1-216025DBF311}"/>
              </a:ext>
            </a:extLst>
          </p:cNvPr>
          <p:cNvPicPr>
            <a:picLocks noChangeAspect="1"/>
          </p:cNvPicPr>
          <p:nvPr/>
        </p:nvPicPr>
        <p:blipFill rotWithShape="1">
          <a:blip r:embed="rId3">
            <a:extLst>
              <a:ext uri="{28A0092B-C50C-407E-A947-70E740481C1C}">
                <a14:useLocalDpi xmlns:a14="http://schemas.microsoft.com/office/drawing/2010/main" val="0"/>
              </a:ext>
            </a:extLst>
          </a:blip>
          <a:srcRect t="15812" b="36031"/>
          <a:stretch/>
        </p:blipFill>
        <p:spPr>
          <a:xfrm>
            <a:off x="4150581" y="790652"/>
            <a:ext cx="3058532" cy="3186708"/>
          </a:xfrm>
          <a:prstGeom prst="rect">
            <a:avLst/>
          </a:prstGeom>
          <a:effectLst>
            <a:outerShdw blurRad="50800" dist="38100" dir="2700000" algn="tl" rotWithShape="0">
              <a:prstClr val="black">
                <a:alpha val="40000"/>
              </a:prstClr>
            </a:outerShdw>
          </a:effectLst>
        </p:spPr>
      </p:pic>
      <p:pic>
        <p:nvPicPr>
          <p:cNvPr id="13" name="Picture 12" descr="A screenshot of a chat&#10;&#10;Description automatically generated">
            <a:extLst>
              <a:ext uri="{FF2B5EF4-FFF2-40B4-BE49-F238E27FC236}">
                <a16:creationId xmlns:a16="http://schemas.microsoft.com/office/drawing/2014/main" id="{8C9951C8-969E-38FA-846F-F1FDE6157AD0}"/>
              </a:ext>
            </a:extLst>
          </p:cNvPr>
          <p:cNvPicPr>
            <a:picLocks noChangeAspect="1"/>
          </p:cNvPicPr>
          <p:nvPr/>
        </p:nvPicPr>
        <p:blipFill rotWithShape="1">
          <a:blip r:embed="rId4">
            <a:extLst>
              <a:ext uri="{28A0092B-C50C-407E-A947-70E740481C1C}">
                <a14:useLocalDpi xmlns:a14="http://schemas.microsoft.com/office/drawing/2010/main" val="0"/>
              </a:ext>
            </a:extLst>
          </a:blip>
          <a:srcRect t="9027" b="43440"/>
          <a:stretch/>
        </p:blipFill>
        <p:spPr>
          <a:xfrm>
            <a:off x="8838741" y="1065325"/>
            <a:ext cx="2891939" cy="2974087"/>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43891B78-7A64-4646-DC93-783D13592ADB}"/>
              </a:ext>
            </a:extLst>
          </p:cNvPr>
          <p:cNvSpPr txBox="1"/>
          <p:nvPr/>
        </p:nvSpPr>
        <p:spPr>
          <a:xfrm>
            <a:off x="373936" y="4920280"/>
            <a:ext cx="2839647" cy="87118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Add Patient - Single</a:t>
            </a:r>
          </a:p>
          <a:p>
            <a:pPr lvl="1"/>
            <a:r>
              <a:rPr lang="en-US" sz="1600" i="1" dirty="0"/>
              <a:t>From the home menu select Add Patient - Single</a:t>
            </a:r>
          </a:p>
        </p:txBody>
      </p:sp>
      <p:sp>
        <p:nvSpPr>
          <p:cNvPr id="6" name="TextBox 5">
            <a:extLst>
              <a:ext uri="{FF2B5EF4-FFF2-40B4-BE49-F238E27FC236}">
                <a16:creationId xmlns:a16="http://schemas.microsoft.com/office/drawing/2014/main" id="{58D5B1B1-F20B-9DC6-1FCE-08AEBD5F0A5C}"/>
              </a:ext>
            </a:extLst>
          </p:cNvPr>
          <p:cNvSpPr txBox="1"/>
          <p:nvPr/>
        </p:nvSpPr>
        <p:spPr>
          <a:xfrm>
            <a:off x="3756991" y="4111150"/>
            <a:ext cx="3967701" cy="190369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Type the patient’s first and last name</a:t>
            </a:r>
          </a:p>
          <a:p>
            <a:pPr lvl="1"/>
            <a:r>
              <a:rPr lang="en-US" sz="1600" i="1" dirty="0"/>
              <a:t>Once prompted enter the patients first and last name in order without punctuation. (e.g. John Doe)</a:t>
            </a:r>
            <a:endParaRPr lang="en-US" sz="1600" b="1" dirty="0"/>
          </a:p>
          <a:p>
            <a:pPr marL="171450" indent="-171450">
              <a:buFont typeface="Arial" panose="020B0604020202020204" pitchFamily="34" charset="0"/>
              <a:buChar char="•"/>
            </a:pPr>
            <a:r>
              <a:rPr lang="en-US" sz="1600" b="1" dirty="0"/>
              <a:t>Type patient’s date of birth</a:t>
            </a:r>
          </a:p>
          <a:p>
            <a:pPr lvl="1"/>
            <a:r>
              <a:rPr lang="en-US" sz="1600" b="1" dirty="0"/>
              <a:t> </a:t>
            </a:r>
            <a:r>
              <a:rPr lang="en-US" sz="1600" i="1" dirty="0"/>
              <a:t>Enter the patients date of birth as MM/DD/YYYY, (e.g. 01/31/1995</a:t>
            </a:r>
          </a:p>
        </p:txBody>
      </p:sp>
      <p:sp>
        <p:nvSpPr>
          <p:cNvPr id="8" name="TextBox 7">
            <a:extLst>
              <a:ext uri="{FF2B5EF4-FFF2-40B4-BE49-F238E27FC236}">
                <a16:creationId xmlns:a16="http://schemas.microsoft.com/office/drawing/2014/main" id="{F5263E98-3A94-FBE7-5E3E-4B0FAF944523}"/>
              </a:ext>
            </a:extLst>
          </p:cNvPr>
          <p:cNvSpPr txBox="1"/>
          <p:nvPr/>
        </p:nvSpPr>
        <p:spPr>
          <a:xfrm>
            <a:off x="8738483" y="4115451"/>
            <a:ext cx="3092457" cy="1645563"/>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the patient’s sex as assigned at birth </a:t>
            </a:r>
            <a:r>
              <a:rPr lang="en-US" sz="1600" b="1" dirty="0">
                <a:highlight>
                  <a:srgbClr val="FFFF00"/>
                </a:highlight>
              </a:rPr>
              <a:t>(confirm)</a:t>
            </a:r>
          </a:p>
          <a:p>
            <a:pPr lvl="1"/>
            <a:r>
              <a:rPr lang="en-US" sz="1600" i="1" dirty="0"/>
              <a:t>Either select “M” for male or “F” for female. Or you can type the letter “m” or “f” for male or female.</a:t>
            </a:r>
            <a:endParaRPr lang="en-US" sz="1600" i="1" dirty="0">
              <a:sym typeface="Wingdings" panose="05000000000000000000" pitchFamily="2" charset="2"/>
            </a:endParaRPr>
          </a:p>
        </p:txBody>
      </p:sp>
      <p:sp>
        <p:nvSpPr>
          <p:cNvPr id="12" name="Rectangle: Rounded Corners 11">
            <a:extLst>
              <a:ext uri="{FF2B5EF4-FFF2-40B4-BE49-F238E27FC236}">
                <a16:creationId xmlns:a16="http://schemas.microsoft.com/office/drawing/2014/main" id="{9FBD771F-7636-EB69-142B-39C073CFB752}"/>
              </a:ext>
            </a:extLst>
          </p:cNvPr>
          <p:cNvSpPr/>
          <p:nvPr/>
        </p:nvSpPr>
        <p:spPr>
          <a:xfrm>
            <a:off x="399482" y="2868341"/>
            <a:ext cx="2814101" cy="479158"/>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24BB9F5-B790-043C-5FFA-522C6AFFF734}"/>
              </a:ext>
            </a:extLst>
          </p:cNvPr>
          <p:cNvSpPr/>
          <p:nvPr/>
        </p:nvSpPr>
        <p:spPr>
          <a:xfrm>
            <a:off x="8893534" y="1737361"/>
            <a:ext cx="2802835" cy="653528"/>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B67C43D-B30C-BE66-C4BC-A52842CB879D}"/>
              </a:ext>
            </a:extLst>
          </p:cNvPr>
          <p:cNvSpPr/>
          <p:nvPr/>
        </p:nvSpPr>
        <p:spPr>
          <a:xfrm>
            <a:off x="4452938" y="3598694"/>
            <a:ext cx="2369929" cy="288179"/>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186C89DE-74F4-A600-41A5-F0CB7C4BF707}"/>
              </a:ext>
            </a:extLst>
          </p:cNvPr>
          <p:cNvCxnSpPr>
            <a:cxnSpLocks/>
            <a:stCxn id="12" idx="3"/>
            <a:endCxn id="17" idx="1"/>
          </p:cNvCxnSpPr>
          <p:nvPr/>
        </p:nvCxnSpPr>
        <p:spPr>
          <a:xfrm>
            <a:off x="3213583" y="3107920"/>
            <a:ext cx="1239355" cy="634864"/>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E52762A-EAB0-90C8-D0D1-77B5EE5A38E4}"/>
              </a:ext>
            </a:extLst>
          </p:cNvPr>
          <p:cNvCxnSpPr>
            <a:cxnSpLocks/>
            <a:stCxn id="17" idx="3"/>
            <a:endCxn id="15" idx="1"/>
          </p:cNvCxnSpPr>
          <p:nvPr/>
        </p:nvCxnSpPr>
        <p:spPr>
          <a:xfrm flipV="1">
            <a:off x="6822867" y="2064125"/>
            <a:ext cx="2070667" cy="1678659"/>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1" name="Arrow: Right 20">
            <a:extLst>
              <a:ext uri="{FF2B5EF4-FFF2-40B4-BE49-F238E27FC236}">
                <a16:creationId xmlns:a16="http://schemas.microsoft.com/office/drawing/2014/main" id="{68D6C4C3-E1B0-8A67-C00F-DD8C79FAFA27}"/>
              </a:ext>
            </a:extLst>
          </p:cNvPr>
          <p:cNvSpPr/>
          <p:nvPr/>
        </p:nvSpPr>
        <p:spPr>
          <a:xfrm>
            <a:off x="7564649" y="3656422"/>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Right 21">
            <a:extLst>
              <a:ext uri="{FF2B5EF4-FFF2-40B4-BE49-F238E27FC236}">
                <a16:creationId xmlns:a16="http://schemas.microsoft.com/office/drawing/2014/main" id="{67891A4F-D17C-D845-D5DE-78981DD7CCED}"/>
              </a:ext>
            </a:extLst>
          </p:cNvPr>
          <p:cNvSpPr/>
          <p:nvPr/>
        </p:nvSpPr>
        <p:spPr>
          <a:xfrm>
            <a:off x="3494210" y="3012059"/>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9EF12F62-AA5D-3ACB-AF43-9411A6ACF9C5}"/>
              </a:ext>
            </a:extLst>
          </p:cNvPr>
          <p:cNvSpPr txBox="1"/>
          <p:nvPr/>
        </p:nvSpPr>
        <p:spPr>
          <a:xfrm>
            <a:off x="1076684" y="1086141"/>
            <a:ext cx="2839647" cy="613053"/>
          </a:xfrm>
          <a:prstGeom prst="roundRect">
            <a:avLst>
              <a:gd name="adj" fmla="val 8057"/>
            </a:avLst>
          </a:prstGeom>
          <a:ln w="12700">
            <a:noFill/>
          </a:ln>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i="1" dirty="0"/>
              <a:t>At any time type “/list” to return to the main menu</a:t>
            </a:r>
            <a:endParaRPr lang="en-US" sz="1600" i="1" dirty="0"/>
          </a:p>
        </p:txBody>
      </p:sp>
      <p:grpSp>
        <p:nvGrpSpPr>
          <p:cNvPr id="25" name="Graphic 4">
            <a:extLst>
              <a:ext uri="{FF2B5EF4-FFF2-40B4-BE49-F238E27FC236}">
                <a16:creationId xmlns:a16="http://schemas.microsoft.com/office/drawing/2014/main" id="{207BD463-35B4-E3AC-A84E-7D830ABBDEEE}"/>
              </a:ext>
            </a:extLst>
          </p:cNvPr>
          <p:cNvGrpSpPr>
            <a:grpSpLocks noChangeAspect="1"/>
          </p:cNvGrpSpPr>
          <p:nvPr/>
        </p:nvGrpSpPr>
        <p:grpSpPr>
          <a:xfrm flipH="1">
            <a:off x="478616" y="1117714"/>
            <a:ext cx="583342" cy="564677"/>
            <a:chOff x="1952764" y="2855717"/>
            <a:chExt cx="362309" cy="361971"/>
          </a:xfrm>
          <a:solidFill>
            <a:srgbClr val="3446A0"/>
          </a:solidFill>
        </p:grpSpPr>
        <p:sp>
          <p:nvSpPr>
            <p:cNvPr id="26" name="Graphic 4">
              <a:extLst>
                <a:ext uri="{FF2B5EF4-FFF2-40B4-BE49-F238E27FC236}">
                  <a16:creationId xmlns:a16="http://schemas.microsoft.com/office/drawing/2014/main" id="{661E7EE3-C093-9BD0-E3CD-6942CD5FA4FC}"/>
                </a:ext>
              </a:extLst>
            </p:cNvPr>
            <p:cNvSpPr/>
            <p:nvPr/>
          </p:nvSpPr>
          <p:spPr>
            <a:xfrm>
              <a:off x="2072895" y="2938071"/>
              <a:ext cx="120769" cy="143001"/>
            </a:xfrm>
            <a:custGeom>
              <a:avLst/>
              <a:gdLst>
                <a:gd name="connsiteX0" fmla="*/ 56870 w 120769"/>
                <a:gd name="connsiteY0" fmla="*/ 5746 h 143001"/>
                <a:gd name="connsiteX1" fmla="*/ 60065 w 120769"/>
                <a:gd name="connsiteY1" fmla="*/ 13406 h 143001"/>
                <a:gd name="connsiteX2" fmla="*/ 60065 w 120769"/>
                <a:gd name="connsiteY2" fmla="*/ 18514 h 143001"/>
                <a:gd name="connsiteX3" fmla="*/ 34506 w 120769"/>
                <a:gd name="connsiteY3" fmla="*/ 85545 h 143001"/>
                <a:gd name="connsiteX4" fmla="*/ 28116 w 120769"/>
                <a:gd name="connsiteY4" fmla="*/ 89376 h 143001"/>
                <a:gd name="connsiteX5" fmla="*/ 7668 w 120769"/>
                <a:gd name="connsiteY5" fmla="*/ 88737 h 143001"/>
                <a:gd name="connsiteX6" fmla="*/ 0 w 120769"/>
                <a:gd name="connsiteY6" fmla="*/ 107889 h 143001"/>
                <a:gd name="connsiteX7" fmla="*/ 92015 w 120769"/>
                <a:gd name="connsiteY7" fmla="*/ 143001 h 143001"/>
                <a:gd name="connsiteX8" fmla="*/ 99683 w 120769"/>
                <a:gd name="connsiteY8" fmla="*/ 123849 h 143001"/>
                <a:gd name="connsiteX9" fmla="*/ 83708 w 120769"/>
                <a:gd name="connsiteY9" fmla="*/ 111081 h 143001"/>
                <a:gd name="connsiteX10" fmla="*/ 81791 w 120769"/>
                <a:gd name="connsiteY10" fmla="*/ 104059 h 143001"/>
                <a:gd name="connsiteX11" fmla="*/ 107351 w 120769"/>
                <a:gd name="connsiteY11" fmla="*/ 37027 h 143001"/>
                <a:gd name="connsiteX12" fmla="*/ 110546 w 120769"/>
                <a:gd name="connsiteY12" fmla="*/ 33197 h 143001"/>
                <a:gd name="connsiteX13" fmla="*/ 118214 w 120769"/>
                <a:gd name="connsiteY13" fmla="*/ 30005 h 143001"/>
                <a:gd name="connsiteX14" fmla="*/ 120770 w 120769"/>
                <a:gd name="connsiteY14" fmla="*/ 23621 h 143001"/>
                <a:gd name="connsiteX15" fmla="*/ 58148 w 120769"/>
                <a:gd name="connsiteY15" fmla="*/ 0 h 143001"/>
                <a:gd name="connsiteX16" fmla="*/ 56870 w 120769"/>
                <a:gd name="connsiteY16" fmla="*/ 5746 h 14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769" h="143001">
                  <a:moveTo>
                    <a:pt x="56870" y="5746"/>
                  </a:moveTo>
                  <a:lnTo>
                    <a:pt x="60065" y="13406"/>
                  </a:lnTo>
                  <a:cubicBezTo>
                    <a:pt x="60704" y="14683"/>
                    <a:pt x="60704" y="16598"/>
                    <a:pt x="60065" y="18514"/>
                  </a:cubicBezTo>
                  <a:lnTo>
                    <a:pt x="34506" y="85545"/>
                  </a:lnTo>
                  <a:cubicBezTo>
                    <a:pt x="33228" y="88099"/>
                    <a:pt x="30672" y="90014"/>
                    <a:pt x="28116" y="89376"/>
                  </a:cubicBezTo>
                  <a:lnTo>
                    <a:pt x="7668" y="88737"/>
                  </a:lnTo>
                  <a:lnTo>
                    <a:pt x="0" y="107889"/>
                  </a:lnTo>
                  <a:lnTo>
                    <a:pt x="92015" y="143001"/>
                  </a:lnTo>
                  <a:lnTo>
                    <a:pt x="99683" y="123849"/>
                  </a:lnTo>
                  <a:lnTo>
                    <a:pt x="83708" y="111081"/>
                  </a:lnTo>
                  <a:cubicBezTo>
                    <a:pt x="81791" y="109166"/>
                    <a:pt x="81152" y="106612"/>
                    <a:pt x="81791" y="104059"/>
                  </a:cubicBezTo>
                  <a:lnTo>
                    <a:pt x="107351" y="37027"/>
                  </a:lnTo>
                  <a:cubicBezTo>
                    <a:pt x="107990" y="35750"/>
                    <a:pt x="109268" y="33835"/>
                    <a:pt x="110546" y="33197"/>
                  </a:cubicBezTo>
                  <a:lnTo>
                    <a:pt x="118214" y="30005"/>
                  </a:lnTo>
                  <a:lnTo>
                    <a:pt x="120770" y="23621"/>
                  </a:lnTo>
                  <a:lnTo>
                    <a:pt x="58148" y="0"/>
                  </a:lnTo>
                  <a:lnTo>
                    <a:pt x="56870" y="5746"/>
                  </a:lnTo>
                  <a:close/>
                </a:path>
              </a:pathLst>
            </a:custGeom>
            <a:grpFill/>
            <a:ln w="6390" cap="flat">
              <a:noFill/>
              <a:prstDash val="solid"/>
              <a:miter/>
            </a:ln>
          </p:spPr>
          <p:txBody>
            <a:bodyPr rtlCol="0" anchor="ctr"/>
            <a:lstStyle/>
            <a:p>
              <a:endParaRPr lang="en-US"/>
            </a:p>
          </p:txBody>
        </p:sp>
        <p:sp>
          <p:nvSpPr>
            <p:cNvPr id="28" name="Graphic 4">
              <a:extLst>
                <a:ext uri="{FF2B5EF4-FFF2-40B4-BE49-F238E27FC236}">
                  <a16:creationId xmlns:a16="http://schemas.microsoft.com/office/drawing/2014/main" id="{B08A5B81-C240-4015-B07C-EC57C410FF30}"/>
                </a:ext>
              </a:extLst>
            </p:cNvPr>
            <p:cNvSpPr/>
            <p:nvPr/>
          </p:nvSpPr>
          <p:spPr>
            <a:xfrm>
              <a:off x="1952764" y="2855717"/>
              <a:ext cx="362309" cy="361971"/>
            </a:xfrm>
            <a:custGeom>
              <a:avLst/>
              <a:gdLst>
                <a:gd name="connsiteX0" fmla="*/ 255597 w 362309"/>
                <a:gd name="connsiteY0" fmla="*/ 104059 h 361971"/>
                <a:gd name="connsiteX1" fmla="*/ 249847 w 362309"/>
                <a:gd name="connsiteY1" fmla="*/ 118742 h 361971"/>
                <a:gd name="connsiteX2" fmla="*/ 246652 w 362309"/>
                <a:gd name="connsiteY2" fmla="*/ 121934 h 361971"/>
                <a:gd name="connsiteX3" fmla="*/ 238984 w 362309"/>
                <a:gd name="connsiteY3" fmla="*/ 125126 h 361971"/>
                <a:gd name="connsiteX4" fmla="*/ 215980 w 362309"/>
                <a:gd name="connsiteY4" fmla="*/ 185135 h 361971"/>
                <a:gd name="connsiteX5" fmla="*/ 231955 w 362309"/>
                <a:gd name="connsiteY5" fmla="*/ 197903 h 361971"/>
                <a:gd name="connsiteX6" fmla="*/ 233872 w 362309"/>
                <a:gd name="connsiteY6" fmla="*/ 204926 h 361971"/>
                <a:gd name="connsiteX7" fmla="*/ 222370 w 362309"/>
                <a:gd name="connsiteY7" fmla="*/ 234292 h 361971"/>
                <a:gd name="connsiteX8" fmla="*/ 216619 w 362309"/>
                <a:gd name="connsiteY8" fmla="*/ 238122 h 361971"/>
                <a:gd name="connsiteX9" fmla="*/ 214063 w 362309"/>
                <a:gd name="connsiteY9" fmla="*/ 237484 h 361971"/>
                <a:gd name="connsiteX10" fmla="*/ 168055 w 362309"/>
                <a:gd name="connsiteY10" fmla="*/ 219609 h 361971"/>
                <a:gd name="connsiteX11" fmla="*/ 141856 w 362309"/>
                <a:gd name="connsiteY11" fmla="*/ 287917 h 361971"/>
                <a:gd name="connsiteX12" fmla="*/ 136106 w 362309"/>
                <a:gd name="connsiteY12" fmla="*/ 291748 h 361971"/>
                <a:gd name="connsiteX13" fmla="*/ 133550 w 362309"/>
                <a:gd name="connsiteY13" fmla="*/ 291109 h 361971"/>
                <a:gd name="connsiteX14" fmla="*/ 129716 w 362309"/>
                <a:gd name="connsiteY14" fmla="*/ 282810 h 361971"/>
                <a:gd name="connsiteX15" fmla="*/ 155914 w 362309"/>
                <a:gd name="connsiteY15" fmla="*/ 215140 h 361971"/>
                <a:gd name="connsiteX16" fmla="*/ 109907 w 362309"/>
                <a:gd name="connsiteY16" fmla="*/ 197265 h 361971"/>
                <a:gd name="connsiteX17" fmla="*/ 106073 w 362309"/>
                <a:gd name="connsiteY17" fmla="*/ 194073 h 361971"/>
                <a:gd name="connsiteX18" fmla="*/ 106073 w 362309"/>
                <a:gd name="connsiteY18" fmla="*/ 188966 h 361971"/>
                <a:gd name="connsiteX19" fmla="*/ 117575 w 362309"/>
                <a:gd name="connsiteY19" fmla="*/ 159600 h 361971"/>
                <a:gd name="connsiteX20" fmla="*/ 123965 w 362309"/>
                <a:gd name="connsiteY20" fmla="*/ 155769 h 361971"/>
                <a:gd name="connsiteX21" fmla="*/ 144413 w 362309"/>
                <a:gd name="connsiteY21" fmla="*/ 156408 h 361971"/>
                <a:gd name="connsiteX22" fmla="*/ 167416 w 362309"/>
                <a:gd name="connsiteY22" fmla="*/ 96398 h 361971"/>
                <a:gd name="connsiteX23" fmla="*/ 164221 w 362309"/>
                <a:gd name="connsiteY23" fmla="*/ 88737 h 361971"/>
                <a:gd name="connsiteX24" fmla="*/ 164221 w 362309"/>
                <a:gd name="connsiteY24" fmla="*/ 83630 h 361971"/>
                <a:gd name="connsiteX25" fmla="*/ 169972 w 362309"/>
                <a:gd name="connsiteY25" fmla="*/ 68947 h 361971"/>
                <a:gd name="connsiteX26" fmla="*/ 178279 w 362309"/>
                <a:gd name="connsiteY26" fmla="*/ 65117 h 361971"/>
                <a:gd name="connsiteX27" fmla="*/ 178279 w 362309"/>
                <a:gd name="connsiteY27" fmla="*/ 65117 h 361971"/>
                <a:gd name="connsiteX28" fmla="*/ 252403 w 362309"/>
                <a:gd name="connsiteY28" fmla="*/ 93844 h 361971"/>
                <a:gd name="connsiteX29" fmla="*/ 256237 w 362309"/>
                <a:gd name="connsiteY29" fmla="*/ 97036 h 361971"/>
                <a:gd name="connsiteX30" fmla="*/ 255597 w 362309"/>
                <a:gd name="connsiteY30" fmla="*/ 104059 h 361971"/>
                <a:gd name="connsiteX31" fmla="*/ 181474 w 362309"/>
                <a:gd name="connsiteY31" fmla="*/ 0 h 361971"/>
                <a:gd name="connsiteX32" fmla="*/ 0 w 362309"/>
                <a:gd name="connsiteY32" fmla="*/ 180667 h 361971"/>
                <a:gd name="connsiteX33" fmla="*/ 180835 w 362309"/>
                <a:gd name="connsiteY33" fmla="*/ 361972 h 361971"/>
                <a:gd name="connsiteX34" fmla="*/ 362309 w 362309"/>
                <a:gd name="connsiteY34" fmla="*/ 181305 h 361971"/>
                <a:gd name="connsiteX35" fmla="*/ 362309 w 362309"/>
                <a:gd name="connsiteY35" fmla="*/ 180667 h 361971"/>
                <a:gd name="connsiteX36" fmla="*/ 181474 w 362309"/>
                <a:gd name="connsiteY36"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2309" h="361971">
                  <a:moveTo>
                    <a:pt x="255597" y="104059"/>
                  </a:moveTo>
                  <a:lnTo>
                    <a:pt x="249847" y="118742"/>
                  </a:lnTo>
                  <a:cubicBezTo>
                    <a:pt x="249208" y="120019"/>
                    <a:pt x="247929" y="121296"/>
                    <a:pt x="246652" y="121934"/>
                  </a:cubicBezTo>
                  <a:lnTo>
                    <a:pt x="238984" y="125126"/>
                  </a:lnTo>
                  <a:lnTo>
                    <a:pt x="215980" y="185135"/>
                  </a:lnTo>
                  <a:lnTo>
                    <a:pt x="231955" y="197903"/>
                  </a:lnTo>
                  <a:cubicBezTo>
                    <a:pt x="233872" y="199819"/>
                    <a:pt x="234511" y="202372"/>
                    <a:pt x="233872" y="204926"/>
                  </a:cubicBezTo>
                  <a:lnTo>
                    <a:pt x="222370" y="234292"/>
                  </a:lnTo>
                  <a:cubicBezTo>
                    <a:pt x="221731" y="236846"/>
                    <a:pt x="219175" y="238122"/>
                    <a:pt x="216619" y="238122"/>
                  </a:cubicBezTo>
                  <a:cubicBezTo>
                    <a:pt x="215980" y="238122"/>
                    <a:pt x="215341" y="238122"/>
                    <a:pt x="214063" y="237484"/>
                  </a:cubicBezTo>
                  <a:lnTo>
                    <a:pt x="168055" y="219609"/>
                  </a:lnTo>
                  <a:lnTo>
                    <a:pt x="141856" y="287917"/>
                  </a:lnTo>
                  <a:cubicBezTo>
                    <a:pt x="141218" y="290471"/>
                    <a:pt x="138662" y="291748"/>
                    <a:pt x="136106" y="291748"/>
                  </a:cubicBezTo>
                  <a:cubicBezTo>
                    <a:pt x="135467" y="291748"/>
                    <a:pt x="134828" y="291748"/>
                    <a:pt x="133550" y="291109"/>
                  </a:cubicBezTo>
                  <a:cubicBezTo>
                    <a:pt x="130355" y="289833"/>
                    <a:pt x="128438" y="286002"/>
                    <a:pt x="129716" y="282810"/>
                  </a:cubicBezTo>
                  <a:lnTo>
                    <a:pt x="155914" y="215140"/>
                  </a:lnTo>
                  <a:lnTo>
                    <a:pt x="109907" y="197265"/>
                  </a:lnTo>
                  <a:cubicBezTo>
                    <a:pt x="108629" y="196627"/>
                    <a:pt x="106712" y="195350"/>
                    <a:pt x="106073" y="194073"/>
                  </a:cubicBezTo>
                  <a:cubicBezTo>
                    <a:pt x="105434" y="192796"/>
                    <a:pt x="105434" y="190881"/>
                    <a:pt x="106073" y="188966"/>
                  </a:cubicBezTo>
                  <a:lnTo>
                    <a:pt x="117575" y="159600"/>
                  </a:lnTo>
                  <a:cubicBezTo>
                    <a:pt x="118853" y="157046"/>
                    <a:pt x="121409" y="155131"/>
                    <a:pt x="123965" y="155769"/>
                  </a:cubicBezTo>
                  <a:lnTo>
                    <a:pt x="144413" y="156408"/>
                  </a:lnTo>
                  <a:lnTo>
                    <a:pt x="167416" y="96398"/>
                  </a:lnTo>
                  <a:lnTo>
                    <a:pt x="164221" y="88737"/>
                  </a:lnTo>
                  <a:cubicBezTo>
                    <a:pt x="163582" y="87460"/>
                    <a:pt x="163582" y="85545"/>
                    <a:pt x="164221" y="83630"/>
                  </a:cubicBezTo>
                  <a:lnTo>
                    <a:pt x="169972" y="68947"/>
                  </a:lnTo>
                  <a:cubicBezTo>
                    <a:pt x="171250" y="65755"/>
                    <a:pt x="175084" y="63840"/>
                    <a:pt x="178279" y="65117"/>
                  </a:cubicBezTo>
                  <a:cubicBezTo>
                    <a:pt x="178279" y="65117"/>
                    <a:pt x="178279" y="65117"/>
                    <a:pt x="178279" y="65117"/>
                  </a:cubicBezTo>
                  <a:lnTo>
                    <a:pt x="252403" y="93844"/>
                  </a:lnTo>
                  <a:cubicBezTo>
                    <a:pt x="253680" y="94483"/>
                    <a:pt x="255597" y="95760"/>
                    <a:pt x="256237" y="97036"/>
                  </a:cubicBezTo>
                  <a:cubicBezTo>
                    <a:pt x="256875" y="100867"/>
                    <a:pt x="256875" y="102782"/>
                    <a:pt x="255597" y="104059"/>
                  </a:cubicBezTo>
                  <a:moveTo>
                    <a:pt x="181474" y="0"/>
                  </a:moveTo>
                  <a:cubicBezTo>
                    <a:pt x="81152" y="0"/>
                    <a:pt x="0" y="81076"/>
                    <a:pt x="0" y="180667"/>
                  </a:cubicBezTo>
                  <a:cubicBezTo>
                    <a:pt x="0" y="280257"/>
                    <a:pt x="81152" y="361972"/>
                    <a:pt x="180835" y="361972"/>
                  </a:cubicBezTo>
                  <a:cubicBezTo>
                    <a:pt x="280518" y="361972"/>
                    <a:pt x="362309" y="280895"/>
                    <a:pt x="362309" y="181305"/>
                  </a:cubicBezTo>
                  <a:cubicBezTo>
                    <a:pt x="362309" y="181305"/>
                    <a:pt x="362309" y="181305"/>
                    <a:pt x="362309" y="180667"/>
                  </a:cubicBezTo>
                  <a:cubicBezTo>
                    <a:pt x="362309" y="80438"/>
                    <a:pt x="281157" y="0"/>
                    <a:pt x="181474" y="0"/>
                  </a:cubicBezTo>
                </a:path>
              </a:pathLst>
            </a:custGeom>
            <a:grpFill/>
            <a:ln w="6390" cap="flat">
              <a:noFill/>
              <a:prstDash val="solid"/>
              <a:miter/>
            </a:ln>
          </p:spPr>
          <p:txBody>
            <a:bodyPr rtlCol="0" anchor="ctr"/>
            <a:lstStyle/>
            <a:p>
              <a:endParaRPr lang="en-US"/>
            </a:p>
          </p:txBody>
        </p:sp>
      </p:grpSp>
    </p:spTree>
    <p:extLst>
      <p:ext uri="{BB962C8B-B14F-4D97-AF65-F5344CB8AC3E}">
        <p14:creationId xmlns:p14="http://schemas.microsoft.com/office/powerpoint/2010/main" val="137003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Add New Patient Cont’d</a:t>
            </a:r>
          </a:p>
          <a:p>
            <a:pPr defTabSz="914465"/>
            <a:r>
              <a:rPr lang="en-US" sz="1765" b="0" dirty="0">
                <a:latin typeface="Segoe UI" panose="020B0502040204020203" pitchFamily="34" charset="0"/>
                <a:cs typeface="Segoe UI" panose="020B0502040204020203" pitchFamily="34" charset="0"/>
              </a:rPr>
              <a:t>Key Functionality Overview</a:t>
            </a:r>
            <a:endParaRPr lang="en-US" sz="3265" b="0" dirty="0">
              <a:latin typeface="Segoe UI" panose="020B0502040204020203" pitchFamily="34" charset="0"/>
              <a:cs typeface="Segoe UI" panose="020B0502040204020203" pitchFamily="34" charset="0"/>
            </a:endParaRPr>
          </a:p>
        </p:txBody>
      </p:sp>
      <p:pic>
        <p:nvPicPr>
          <p:cNvPr id="16" name="Picture 15" descr="A screenshot of a computer&#10;&#10;Description automatically generated">
            <a:extLst>
              <a:ext uri="{FF2B5EF4-FFF2-40B4-BE49-F238E27FC236}">
                <a16:creationId xmlns:a16="http://schemas.microsoft.com/office/drawing/2014/main" id="{4B4DCCD0-00D7-B624-72E8-1965342799C4}"/>
              </a:ext>
            </a:extLst>
          </p:cNvPr>
          <p:cNvPicPr>
            <a:picLocks noChangeAspect="1"/>
          </p:cNvPicPr>
          <p:nvPr/>
        </p:nvPicPr>
        <p:blipFill rotWithShape="1">
          <a:blip r:embed="rId2">
            <a:extLst>
              <a:ext uri="{28A0092B-C50C-407E-A947-70E740481C1C}">
                <a14:useLocalDpi xmlns:a14="http://schemas.microsoft.com/office/drawing/2010/main" val="0"/>
              </a:ext>
            </a:extLst>
          </a:blip>
          <a:srcRect t="7506" b="40361"/>
          <a:stretch/>
        </p:blipFill>
        <p:spPr>
          <a:xfrm>
            <a:off x="538927" y="1121268"/>
            <a:ext cx="2668585" cy="3009954"/>
          </a:xfrm>
          <a:prstGeom prst="rect">
            <a:avLst/>
          </a:prstGeom>
          <a:effectLst>
            <a:outerShdw blurRad="50800" dist="38100" dir="2700000" algn="tl" rotWithShape="0">
              <a:prstClr val="black">
                <a:alpha val="40000"/>
              </a:prstClr>
            </a:outerShdw>
          </a:effectLst>
        </p:spPr>
      </p:pic>
      <p:pic>
        <p:nvPicPr>
          <p:cNvPr id="18" name="Picture 17" descr="A screenshot of a computer&#10;&#10;Description automatically generated">
            <a:extLst>
              <a:ext uri="{FF2B5EF4-FFF2-40B4-BE49-F238E27FC236}">
                <a16:creationId xmlns:a16="http://schemas.microsoft.com/office/drawing/2014/main" id="{DF8DF842-EF91-D1A1-7795-36CE60F7E0C4}"/>
              </a:ext>
            </a:extLst>
          </p:cNvPr>
          <p:cNvPicPr>
            <a:picLocks noChangeAspect="1"/>
          </p:cNvPicPr>
          <p:nvPr/>
        </p:nvPicPr>
        <p:blipFill rotWithShape="1">
          <a:blip r:embed="rId3">
            <a:extLst>
              <a:ext uri="{28A0092B-C50C-407E-A947-70E740481C1C}">
                <a14:useLocalDpi xmlns:a14="http://schemas.microsoft.com/office/drawing/2010/main" val="0"/>
              </a:ext>
            </a:extLst>
          </a:blip>
          <a:srcRect t="7841" b="40385"/>
          <a:stretch/>
        </p:blipFill>
        <p:spPr>
          <a:xfrm>
            <a:off x="4596612" y="1100870"/>
            <a:ext cx="2730517" cy="2979846"/>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5898D9A0-2181-DE59-BD98-0202C3773265}"/>
              </a:ext>
            </a:extLst>
          </p:cNvPr>
          <p:cNvSpPr txBox="1"/>
          <p:nvPr/>
        </p:nvSpPr>
        <p:spPr>
          <a:xfrm>
            <a:off x="551890" y="4254744"/>
            <a:ext cx="2865746" cy="112930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Select the patient’s Clinical Condition</a:t>
            </a:r>
          </a:p>
          <a:p>
            <a:pPr lvl="1"/>
            <a:r>
              <a:rPr lang="en-US" sz="1600" i="1" dirty="0"/>
              <a:t>Select the current clinical condition of the patient.</a:t>
            </a:r>
          </a:p>
        </p:txBody>
      </p:sp>
      <p:sp>
        <p:nvSpPr>
          <p:cNvPr id="10" name="TextBox 9">
            <a:extLst>
              <a:ext uri="{FF2B5EF4-FFF2-40B4-BE49-F238E27FC236}">
                <a16:creationId xmlns:a16="http://schemas.microsoft.com/office/drawing/2014/main" id="{7A32B0A2-5543-4A88-5B79-43FA7748C6F4}"/>
              </a:ext>
            </a:extLst>
          </p:cNvPr>
          <p:cNvSpPr txBox="1"/>
          <p:nvPr/>
        </p:nvSpPr>
        <p:spPr>
          <a:xfrm>
            <a:off x="4546889" y="4161633"/>
            <a:ext cx="2865746" cy="190369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Choose the patient’s site</a:t>
            </a:r>
          </a:p>
          <a:p>
            <a:pPr lvl="1"/>
            <a:r>
              <a:rPr lang="en-US" sz="1600" i="1" dirty="0"/>
              <a:t>Select the site that the patient is at. The patient will be shown in a list of patients at that site but can be transferred to a different site at any time</a:t>
            </a:r>
            <a:r>
              <a:rPr lang="en-US" sz="1050" i="1" dirty="0"/>
              <a:t>.</a:t>
            </a:r>
          </a:p>
        </p:txBody>
      </p:sp>
      <p:sp>
        <p:nvSpPr>
          <p:cNvPr id="25" name="Rectangle: Rounded Corners 24">
            <a:extLst>
              <a:ext uri="{FF2B5EF4-FFF2-40B4-BE49-F238E27FC236}">
                <a16:creationId xmlns:a16="http://schemas.microsoft.com/office/drawing/2014/main" id="{3A6E962A-B1A1-C0D7-7702-FEFE9887B12B}"/>
              </a:ext>
            </a:extLst>
          </p:cNvPr>
          <p:cNvSpPr/>
          <p:nvPr/>
        </p:nvSpPr>
        <p:spPr>
          <a:xfrm>
            <a:off x="551890" y="2321310"/>
            <a:ext cx="2624656" cy="477549"/>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E9E203FC-55D8-18EE-69B2-EDED7907D84D}"/>
              </a:ext>
            </a:extLst>
          </p:cNvPr>
          <p:cNvSpPr/>
          <p:nvPr/>
        </p:nvSpPr>
        <p:spPr>
          <a:xfrm>
            <a:off x="4632395" y="1797397"/>
            <a:ext cx="2694734" cy="472295"/>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id="{9D2D7BCA-C7CB-F84B-F28E-002383DC842D}"/>
              </a:ext>
            </a:extLst>
          </p:cNvPr>
          <p:cNvCxnSpPr>
            <a:cxnSpLocks/>
            <a:stCxn id="25" idx="3"/>
            <a:endCxn id="26" idx="1"/>
          </p:cNvCxnSpPr>
          <p:nvPr/>
        </p:nvCxnSpPr>
        <p:spPr>
          <a:xfrm flipV="1">
            <a:off x="3176546" y="2033545"/>
            <a:ext cx="1455849" cy="526540"/>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7F18B83-F90E-8BC7-51AB-E5F98E406C5D}"/>
              </a:ext>
            </a:extLst>
          </p:cNvPr>
          <p:cNvSpPr txBox="1"/>
          <p:nvPr/>
        </p:nvSpPr>
        <p:spPr>
          <a:xfrm>
            <a:off x="8213111" y="1481340"/>
            <a:ext cx="3290867" cy="241994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All information entered here can be edited later from the patient record.  </a:t>
            </a:r>
          </a:p>
          <a:p>
            <a:endParaRPr lang="en-US" dirty="0"/>
          </a:p>
          <a:p>
            <a:r>
              <a:rPr lang="en-US" dirty="0"/>
              <a:t>If you encounter an error or need to exit to the home screen at anytime you can type “/list” and press enter.  </a:t>
            </a:r>
          </a:p>
        </p:txBody>
      </p:sp>
      <p:sp>
        <p:nvSpPr>
          <p:cNvPr id="13" name="Arrow: Right 12">
            <a:extLst>
              <a:ext uri="{FF2B5EF4-FFF2-40B4-BE49-F238E27FC236}">
                <a16:creationId xmlns:a16="http://schemas.microsoft.com/office/drawing/2014/main" id="{F20217CF-7297-E11A-7461-C3ECA611FFF2}"/>
              </a:ext>
            </a:extLst>
          </p:cNvPr>
          <p:cNvSpPr/>
          <p:nvPr/>
        </p:nvSpPr>
        <p:spPr>
          <a:xfrm>
            <a:off x="3616694" y="2465344"/>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27452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189B116-2FA7-4F8A-BBF2-BD50F3E43E71}"/>
              </a:ext>
            </a:extLst>
          </p:cNvPr>
          <p:cNvSpPr txBox="1">
            <a:spLocks/>
          </p:cNvSpPr>
          <p:nvPr/>
        </p:nvSpPr>
        <p:spPr>
          <a:xfrm>
            <a:off x="380103" y="-126748"/>
            <a:ext cx="10515600" cy="1325563"/>
          </a:xfrm>
          <a:prstGeom prst="rect">
            <a:avLst/>
          </a:prstGeom>
        </p:spPr>
        <p:txBody>
          <a:bodyPr vert="horz" lIns="80682" tIns="40341" rIns="80682" bIns="40341" rtlCol="0" anchor="ctr">
            <a:normAutofit/>
          </a:bodyPr>
          <a:lstStyle>
            <a:lvl1pPr algn="l" defTabSz="1036290" rtl="0" eaLnBrk="1" latinLnBrk="0" hangingPunct="1">
              <a:lnSpc>
                <a:spcPct val="90000"/>
              </a:lnSpc>
              <a:spcBef>
                <a:spcPct val="0"/>
              </a:spcBef>
              <a:buNone/>
              <a:defRPr sz="3700" b="1" kern="1200">
                <a:solidFill>
                  <a:srgbClr val="3446A0"/>
                </a:solidFill>
                <a:latin typeface="Source Sans Pro" panose="020B0503030403020204" pitchFamily="34" charset="0"/>
                <a:ea typeface="Source Sans Pro" panose="020B0503030403020204" pitchFamily="34" charset="0"/>
                <a:cs typeface="+mj-cs"/>
              </a:defRPr>
            </a:lvl1pPr>
          </a:lstStyle>
          <a:p>
            <a:pPr defTabSz="914465"/>
            <a:r>
              <a:rPr lang="en-US" sz="3265" dirty="0"/>
              <a:t>Add New Patient Cont’d</a:t>
            </a:r>
          </a:p>
          <a:p>
            <a:pPr defTabSz="914465"/>
            <a:r>
              <a:rPr lang="en-US" sz="1765" b="0" dirty="0">
                <a:latin typeface="Segoe UI" panose="020B0502040204020203" pitchFamily="34" charset="0"/>
                <a:cs typeface="Segoe UI" panose="020B0502040204020203" pitchFamily="34" charset="0"/>
              </a:rPr>
              <a:t>Key Functionality Overview</a:t>
            </a:r>
            <a:endParaRPr lang="en-US" sz="3265" b="0" dirty="0">
              <a:latin typeface="Segoe UI" panose="020B0502040204020203" pitchFamily="34" charset="0"/>
              <a:cs typeface="Segoe UI" panose="020B0502040204020203" pitchFamily="34" charset="0"/>
            </a:endParaRPr>
          </a:p>
        </p:txBody>
      </p:sp>
      <p:pic>
        <p:nvPicPr>
          <p:cNvPr id="20" name="Picture 19" descr="A screenshot of a black screen&#10;&#10;Description automatically generated">
            <a:extLst>
              <a:ext uri="{FF2B5EF4-FFF2-40B4-BE49-F238E27FC236}">
                <a16:creationId xmlns:a16="http://schemas.microsoft.com/office/drawing/2014/main" id="{A71E0B53-B5B4-86EE-B1D5-4AEF100A0BB4}"/>
              </a:ext>
            </a:extLst>
          </p:cNvPr>
          <p:cNvPicPr>
            <a:picLocks noChangeAspect="1"/>
          </p:cNvPicPr>
          <p:nvPr/>
        </p:nvPicPr>
        <p:blipFill rotWithShape="1">
          <a:blip r:embed="rId2">
            <a:extLst>
              <a:ext uri="{28A0092B-C50C-407E-A947-70E740481C1C}">
                <a14:useLocalDpi xmlns:a14="http://schemas.microsoft.com/office/drawing/2010/main" val="0"/>
              </a:ext>
            </a:extLst>
          </a:blip>
          <a:srcRect t="21780" b="39731"/>
          <a:stretch/>
        </p:blipFill>
        <p:spPr>
          <a:xfrm>
            <a:off x="380103" y="1267819"/>
            <a:ext cx="2595301" cy="2161181"/>
          </a:xfrm>
          <a:prstGeom prst="rect">
            <a:avLst/>
          </a:prstGeom>
          <a:effectLst>
            <a:outerShdw blurRad="50800" dist="38100" dir="2700000" algn="tl" rotWithShape="0">
              <a:prstClr val="black">
                <a:alpha val="40000"/>
              </a:prstClr>
            </a:outerShdw>
          </a:effectLst>
        </p:spPr>
      </p:pic>
      <p:pic>
        <p:nvPicPr>
          <p:cNvPr id="22" name="Picture 21" descr="A screenshot of a chat&#10;&#10;Description automatically generated">
            <a:extLst>
              <a:ext uri="{FF2B5EF4-FFF2-40B4-BE49-F238E27FC236}">
                <a16:creationId xmlns:a16="http://schemas.microsoft.com/office/drawing/2014/main" id="{F19F8D40-E502-A380-7F87-9B320800D1A2}"/>
              </a:ext>
            </a:extLst>
          </p:cNvPr>
          <p:cNvPicPr>
            <a:picLocks noChangeAspect="1"/>
          </p:cNvPicPr>
          <p:nvPr/>
        </p:nvPicPr>
        <p:blipFill rotWithShape="1">
          <a:blip r:embed="rId3">
            <a:extLst>
              <a:ext uri="{28A0092B-C50C-407E-A947-70E740481C1C}">
                <a14:useLocalDpi xmlns:a14="http://schemas.microsoft.com/office/drawing/2010/main" val="0"/>
              </a:ext>
            </a:extLst>
          </a:blip>
          <a:srcRect t="58368" b="9330"/>
          <a:stretch/>
        </p:blipFill>
        <p:spPr>
          <a:xfrm>
            <a:off x="4154205" y="1223189"/>
            <a:ext cx="3142793" cy="2196392"/>
          </a:xfrm>
          <a:prstGeom prst="rect">
            <a:avLst/>
          </a:prstGeom>
          <a:effectLst>
            <a:outerShdw blurRad="50800" dist="38100" dir="2700000" algn="tl" rotWithShape="0">
              <a:prstClr val="black">
                <a:alpha val="40000"/>
              </a:prstClr>
            </a:outerShdw>
          </a:effectLst>
        </p:spPr>
      </p:pic>
      <p:pic>
        <p:nvPicPr>
          <p:cNvPr id="24" name="Picture 23" descr="A screenshot of a medical report&#10;&#10;Description automatically generated">
            <a:extLst>
              <a:ext uri="{FF2B5EF4-FFF2-40B4-BE49-F238E27FC236}">
                <a16:creationId xmlns:a16="http://schemas.microsoft.com/office/drawing/2014/main" id="{DB8EBAA8-6820-6945-EF43-FDE978431B77}"/>
              </a:ext>
            </a:extLst>
          </p:cNvPr>
          <p:cNvPicPr>
            <a:picLocks noChangeAspect="1"/>
          </p:cNvPicPr>
          <p:nvPr/>
        </p:nvPicPr>
        <p:blipFill rotWithShape="1">
          <a:blip r:embed="rId4">
            <a:extLst>
              <a:ext uri="{28A0092B-C50C-407E-A947-70E740481C1C}">
                <a14:useLocalDpi xmlns:a14="http://schemas.microsoft.com/office/drawing/2010/main" val="0"/>
              </a:ext>
            </a:extLst>
          </a:blip>
          <a:srcRect t="12687" b="9601"/>
          <a:stretch/>
        </p:blipFill>
        <p:spPr>
          <a:xfrm>
            <a:off x="8758699" y="152430"/>
            <a:ext cx="2628835" cy="4419918"/>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58684427-A3EB-CED6-D712-E1658DB4EA34}"/>
              </a:ext>
            </a:extLst>
          </p:cNvPr>
          <p:cNvSpPr txBox="1"/>
          <p:nvPr/>
        </p:nvSpPr>
        <p:spPr>
          <a:xfrm>
            <a:off x="380103" y="3653396"/>
            <a:ext cx="2625910" cy="1129308"/>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Choose a virtual ward for the patient</a:t>
            </a:r>
          </a:p>
          <a:p>
            <a:pPr lvl="1"/>
            <a:r>
              <a:rPr lang="en-US" sz="1600" i="1" dirty="0">
                <a:highlight>
                  <a:srgbClr val="FFFF00"/>
                </a:highlight>
              </a:rPr>
              <a:t>Need clarity on what a virtual ward is</a:t>
            </a:r>
          </a:p>
        </p:txBody>
      </p:sp>
      <p:sp>
        <p:nvSpPr>
          <p:cNvPr id="3" name="Rectangle: Rounded Corners 2">
            <a:extLst>
              <a:ext uri="{FF2B5EF4-FFF2-40B4-BE49-F238E27FC236}">
                <a16:creationId xmlns:a16="http://schemas.microsoft.com/office/drawing/2014/main" id="{A4EBFF24-66F4-E4E2-5DB6-A51A7BB855A8}"/>
              </a:ext>
            </a:extLst>
          </p:cNvPr>
          <p:cNvSpPr/>
          <p:nvPr/>
        </p:nvSpPr>
        <p:spPr>
          <a:xfrm>
            <a:off x="429427" y="1645781"/>
            <a:ext cx="2545977" cy="448792"/>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Connector: Elbow 3">
            <a:extLst>
              <a:ext uri="{FF2B5EF4-FFF2-40B4-BE49-F238E27FC236}">
                <a16:creationId xmlns:a16="http://schemas.microsoft.com/office/drawing/2014/main" id="{FFCD3329-2DEB-7724-2E54-933706AA96C2}"/>
              </a:ext>
            </a:extLst>
          </p:cNvPr>
          <p:cNvCxnSpPr>
            <a:cxnSpLocks/>
            <a:stCxn id="3" idx="3"/>
            <a:endCxn id="6" idx="1"/>
          </p:cNvCxnSpPr>
          <p:nvPr/>
        </p:nvCxnSpPr>
        <p:spPr>
          <a:xfrm>
            <a:off x="2975404" y="1870177"/>
            <a:ext cx="1274921" cy="1282825"/>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C5C2C512-FC09-C61D-FC89-075E73244C7A}"/>
              </a:ext>
            </a:extLst>
          </p:cNvPr>
          <p:cNvSpPr/>
          <p:nvPr/>
        </p:nvSpPr>
        <p:spPr>
          <a:xfrm>
            <a:off x="4250325" y="3026090"/>
            <a:ext cx="2063011" cy="253823"/>
          </a:xfrm>
          <a:prstGeom prst="roundRect">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D99FDCF-8A68-708D-F066-6FB205CDBE11}"/>
              </a:ext>
            </a:extLst>
          </p:cNvPr>
          <p:cNvSpPr/>
          <p:nvPr/>
        </p:nvSpPr>
        <p:spPr>
          <a:xfrm>
            <a:off x="8819265" y="194807"/>
            <a:ext cx="2534736" cy="3649649"/>
          </a:xfrm>
          <a:prstGeom prst="roundRect">
            <a:avLst>
              <a:gd name="adj" fmla="val 3008"/>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44338EEB-CF41-57C7-14BB-CD6CA6E7C4ED}"/>
              </a:ext>
            </a:extLst>
          </p:cNvPr>
          <p:cNvCxnSpPr>
            <a:cxnSpLocks/>
            <a:stCxn id="6" idx="3"/>
            <a:endCxn id="8" idx="1"/>
          </p:cNvCxnSpPr>
          <p:nvPr/>
        </p:nvCxnSpPr>
        <p:spPr>
          <a:xfrm flipV="1">
            <a:off x="6313336" y="2019632"/>
            <a:ext cx="2505929" cy="1133370"/>
          </a:xfrm>
          <a:prstGeom prst="bentConnector3">
            <a:avLst>
              <a:gd name="adj1" fmla="val 50000"/>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901265-3522-A791-52EE-3987B1EC9165}"/>
              </a:ext>
            </a:extLst>
          </p:cNvPr>
          <p:cNvSpPr txBox="1"/>
          <p:nvPr/>
        </p:nvSpPr>
        <p:spPr>
          <a:xfrm>
            <a:off x="3676153" y="3593469"/>
            <a:ext cx="4098899" cy="1903690"/>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Confirm the data displayed is accurate</a:t>
            </a:r>
          </a:p>
          <a:p>
            <a:pPr lvl="1"/>
            <a:r>
              <a:rPr lang="en-US" sz="1600" i="1" dirty="0"/>
              <a:t>The patient data entered will be displayed.  If the data is accurate press or type “yes” if there are errors type “no”. If you select yes the record will be created and opened.  If no is selected you will be returned to the home screen</a:t>
            </a:r>
          </a:p>
        </p:txBody>
      </p:sp>
      <p:sp>
        <p:nvSpPr>
          <p:cNvPr id="19" name="TextBox 18">
            <a:extLst>
              <a:ext uri="{FF2B5EF4-FFF2-40B4-BE49-F238E27FC236}">
                <a16:creationId xmlns:a16="http://schemas.microsoft.com/office/drawing/2014/main" id="{311562E5-37A8-6826-BB52-AC97A957FD81}"/>
              </a:ext>
            </a:extLst>
          </p:cNvPr>
          <p:cNvSpPr txBox="1"/>
          <p:nvPr/>
        </p:nvSpPr>
        <p:spPr>
          <a:xfrm>
            <a:off x="8365427" y="4644184"/>
            <a:ext cx="3526403" cy="1387435"/>
          </a:xfrm>
          <a:prstGeom prst="roundRect">
            <a:avLst>
              <a:gd name="adj" fmla="val 8057"/>
            </a:avLst>
          </a:prstGeom>
          <a:ln w="12700"/>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US" sz="1600" b="1" dirty="0"/>
              <a:t>Record is created</a:t>
            </a:r>
          </a:p>
          <a:p>
            <a:pPr marL="628650" lvl="1" indent="-171450">
              <a:buFont typeface="Arial" panose="020B0604020202020204" pitchFamily="34" charset="0"/>
              <a:buChar char="•"/>
            </a:pPr>
            <a:r>
              <a:rPr lang="en-US" sz="1600" i="1" dirty="0"/>
              <a:t>A message indicating that the patient was added to the database will be displayed followed by the patient record</a:t>
            </a:r>
          </a:p>
        </p:txBody>
      </p:sp>
      <p:sp>
        <p:nvSpPr>
          <p:cNvPr id="26" name="Arrow: Right 25">
            <a:extLst>
              <a:ext uri="{FF2B5EF4-FFF2-40B4-BE49-F238E27FC236}">
                <a16:creationId xmlns:a16="http://schemas.microsoft.com/office/drawing/2014/main" id="{F6E8229B-2450-7AA8-8BA8-C8B96A42D766}"/>
              </a:ext>
            </a:extLst>
          </p:cNvPr>
          <p:cNvSpPr/>
          <p:nvPr/>
        </p:nvSpPr>
        <p:spPr>
          <a:xfrm>
            <a:off x="3282996" y="1762835"/>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row: Right 26">
            <a:extLst>
              <a:ext uri="{FF2B5EF4-FFF2-40B4-BE49-F238E27FC236}">
                <a16:creationId xmlns:a16="http://schemas.microsoft.com/office/drawing/2014/main" id="{66B9B1A1-5F10-43C6-1E89-9254043225F4}"/>
              </a:ext>
            </a:extLst>
          </p:cNvPr>
          <p:cNvSpPr/>
          <p:nvPr/>
        </p:nvSpPr>
        <p:spPr>
          <a:xfrm>
            <a:off x="7886399" y="1923770"/>
            <a:ext cx="187872" cy="191722"/>
          </a:xfrm>
          <a:prstGeom prst="rightArrow">
            <a:avLst>
              <a:gd name="adj1" fmla="val 50000"/>
              <a:gd name="adj2" fmla="val 152783"/>
            </a:avLst>
          </a:prstGeom>
          <a:solidFill>
            <a:srgbClr val="00B0F0"/>
          </a:solidFill>
          <a:ln w="28575">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5953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C761-413F-71C2-E5BB-C2D655247924}"/>
              </a:ext>
            </a:extLst>
          </p:cNvPr>
          <p:cNvSpPr>
            <a:spLocks noGrp="1"/>
          </p:cNvSpPr>
          <p:nvPr>
            <p:ph type="title"/>
          </p:nvPr>
        </p:nvSpPr>
        <p:spPr>
          <a:xfrm>
            <a:off x="838200" y="2289720"/>
            <a:ext cx="10515600" cy="1325563"/>
          </a:xfrm>
        </p:spPr>
        <p:txBody>
          <a:bodyPr/>
          <a:lstStyle/>
          <a:p>
            <a:pPr algn="ctr"/>
            <a:r>
              <a:rPr lang="en-US" dirty="0"/>
              <a:t>Search for a Patient</a:t>
            </a:r>
          </a:p>
        </p:txBody>
      </p:sp>
    </p:spTree>
    <p:extLst>
      <p:ext uri="{BB962C8B-B14F-4D97-AF65-F5344CB8AC3E}">
        <p14:creationId xmlns:p14="http://schemas.microsoft.com/office/powerpoint/2010/main" val="4175195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1A24584C23FDF4BB8656E52E9AA5D01" ma:contentTypeVersion="11" ma:contentTypeDescription="Create a new document." ma:contentTypeScope="" ma:versionID="3ffb397104de1fe93932c23ab2b4dd0b">
  <xsd:schema xmlns:xsd="http://www.w3.org/2001/XMLSchema" xmlns:xs="http://www.w3.org/2001/XMLSchema" xmlns:p="http://schemas.microsoft.com/office/2006/metadata/properties" xmlns:ns2="bc35cd33-ac99-4bdf-afb1-5d174353cdd5" xmlns:ns3="2e9196fe-87c2-4263-8992-3ae1dbaa9fde" targetNamespace="http://schemas.microsoft.com/office/2006/metadata/properties" ma:root="true" ma:fieldsID="74d4ac1fb9566e29c0fe0c7de6ad8b59" ns2:_="" ns3:_="">
    <xsd:import namespace="bc35cd33-ac99-4bdf-afb1-5d174353cdd5"/>
    <xsd:import namespace="2e9196fe-87c2-4263-8992-3ae1dbaa9fd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35cd33-ac99-4bdf-afb1-5d174353cd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9196fe-87c2-4263-8992-3ae1dbaa9fd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DDB64F-EBD8-482C-98C1-C2927D838380}">
  <ds:schemaRefs>
    <ds:schemaRef ds:uri="http://schemas.microsoft.com/office/2006/metadata/properties"/>
    <ds:schemaRef ds:uri="http://www.w3.org/XML/1998/namespace"/>
    <ds:schemaRef ds:uri="http://purl.org/dc/elements/1.1/"/>
    <ds:schemaRef ds:uri="http://schemas.microsoft.com/office/infopath/2007/PartnerControls"/>
    <ds:schemaRef ds:uri="http://schemas.openxmlformats.org/package/2006/metadata/core-properties"/>
    <ds:schemaRef ds:uri="bc35cd33-ac99-4bdf-afb1-5d174353cdd5"/>
    <ds:schemaRef ds:uri="http://schemas.microsoft.com/office/2006/documentManagement/types"/>
    <ds:schemaRef ds:uri="2e9196fe-87c2-4263-8992-3ae1dbaa9fde"/>
    <ds:schemaRef ds:uri="http://purl.org/dc/dcmitype/"/>
    <ds:schemaRef ds:uri="http://purl.org/dc/terms/"/>
  </ds:schemaRefs>
</ds:datastoreItem>
</file>

<file path=customXml/itemProps2.xml><?xml version="1.0" encoding="utf-8"?>
<ds:datastoreItem xmlns:ds="http://schemas.openxmlformats.org/officeDocument/2006/customXml" ds:itemID="{4E30FE24-F611-4DAB-B117-13005E3558DC}">
  <ds:schemaRefs>
    <ds:schemaRef ds:uri="http://schemas.microsoft.com/sharepoint/v3/contenttype/forms"/>
  </ds:schemaRefs>
</ds:datastoreItem>
</file>

<file path=customXml/itemProps3.xml><?xml version="1.0" encoding="utf-8"?>
<ds:datastoreItem xmlns:ds="http://schemas.openxmlformats.org/officeDocument/2006/customXml" ds:itemID="{7BDAB23B-6889-44CF-B7E7-B96BA5F298E6}">
  <ds:schemaRefs>
    <ds:schemaRef ds:uri="2e9196fe-87c2-4263-8992-3ae1dbaa9fde"/>
    <ds:schemaRef ds:uri="bc35cd33-ac99-4bdf-afb1-5d174353cd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35200</TotalTime>
  <Words>2132</Words>
  <Application>Microsoft Office PowerPoint</Application>
  <PresentationFormat>Widescreen</PresentationFormat>
  <Paragraphs>228</Paragraphs>
  <Slides>34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Calibri Light</vt:lpstr>
      <vt:lpstr>Open Sans</vt:lpstr>
      <vt:lpstr>Segoe UI</vt:lpstr>
      <vt:lpstr>Source Sans Pro</vt:lpstr>
      <vt:lpstr>Source Sans Pro Black</vt:lpstr>
      <vt:lpstr>Source Sans Pro Regular</vt:lpstr>
      <vt:lpstr>Source Sans Pro SemiBold</vt:lpstr>
      <vt:lpstr>Office Theme</vt:lpstr>
      <vt:lpstr>PowerPoint Presentation</vt:lpstr>
      <vt:lpstr>Getting Started – Provider on Mobile</vt:lpstr>
      <vt:lpstr>PowerPoint Presentation</vt:lpstr>
      <vt:lpstr>Patient Navigation</vt:lpstr>
      <vt:lpstr>Wickr Telemedicine Features – Patient Navigation</vt:lpstr>
      <vt:lpstr>PowerPoint Presentation</vt:lpstr>
      <vt:lpstr>PowerPoint Presentation</vt:lpstr>
      <vt:lpstr>PowerPoint Presentation</vt:lpstr>
      <vt:lpstr>Search for a Patient</vt:lpstr>
      <vt:lpstr>PowerPoint Presentation</vt:lpstr>
      <vt:lpstr>PowerPoint Presentation</vt:lpstr>
      <vt:lpstr>PowerPoint Presentation</vt:lpstr>
      <vt:lpstr>PowerPoint Presentation</vt:lpstr>
      <vt:lpstr>PowerPoint Presentation</vt:lpstr>
      <vt:lpstr>PowerPoint Presentation</vt:lpstr>
      <vt:lpstr>Update Patient Record</vt:lpstr>
      <vt:lpstr>PowerPoint Presentation</vt:lpstr>
      <vt:lpstr>PowerPoint Presentation</vt:lpstr>
      <vt:lpstr>PowerPoint Presentation</vt:lpstr>
      <vt:lpstr>PowerPoint Presentation</vt:lpstr>
      <vt:lpstr>Patient Consults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Alvarez, Marissa</dc:creator>
  <cp:lastModifiedBy>Lee, John</cp:lastModifiedBy>
  <cp:revision>94</cp:revision>
  <dcterms:created xsi:type="dcterms:W3CDTF">2021-08-30T15:38:42Z</dcterms:created>
  <dcterms:modified xsi:type="dcterms:W3CDTF">2023-08-17T18:53:09Z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2021-08-30T15:38:42Z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4cdc5af1-416b-47b3-b469-05fc818d2d24</vt:lpwstr>
  </property>
  <property fmtid="{D5CDD505-2E9C-101B-9397-08002B2CF9AE}" pid="8" name="MSIP_Label_ea60d57e-af5b-4752-ac57-3e4f28ca11dc_ContentBits">
    <vt:lpwstr>0</vt:lpwstr>
  </property>
  <property fmtid="{D5CDD505-2E9C-101B-9397-08002B2CF9AE}" pid="9" name="ContentTypeId">
    <vt:lpwstr>0x010100F1A24584C23FDF4BB8656E52E9AA5D01</vt:lpwstr>
  </property>
</Properties>
</file>